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345" r:id="rId2"/>
    <p:sldId id="295" r:id="rId3"/>
    <p:sldId id="387" r:id="rId4"/>
    <p:sldId id="392" r:id="rId5"/>
    <p:sldId id="388" r:id="rId6"/>
    <p:sldId id="389" r:id="rId7"/>
    <p:sldId id="390" r:id="rId8"/>
    <p:sldId id="394" r:id="rId9"/>
    <p:sldId id="348" r:id="rId10"/>
    <p:sldId id="393" r:id="rId11"/>
    <p:sldId id="395" r:id="rId12"/>
    <p:sldId id="396" r:id="rId13"/>
    <p:sldId id="427" r:id="rId14"/>
    <p:sldId id="365" r:id="rId15"/>
    <p:sldId id="398" r:id="rId16"/>
    <p:sldId id="397" r:id="rId17"/>
    <p:sldId id="400" r:id="rId18"/>
    <p:sldId id="402" r:id="rId19"/>
    <p:sldId id="435" r:id="rId20"/>
    <p:sldId id="403" r:id="rId21"/>
    <p:sldId id="404" r:id="rId22"/>
    <p:sldId id="405" r:id="rId23"/>
    <p:sldId id="411" r:id="rId24"/>
    <p:sldId id="406" r:id="rId25"/>
    <p:sldId id="407" r:id="rId26"/>
    <p:sldId id="408" r:id="rId27"/>
    <p:sldId id="409" r:id="rId28"/>
    <p:sldId id="413" r:id="rId29"/>
    <p:sldId id="410" r:id="rId30"/>
    <p:sldId id="437" r:id="rId31"/>
    <p:sldId id="438" r:id="rId32"/>
    <p:sldId id="440" r:id="rId33"/>
    <p:sldId id="265" r:id="rId34"/>
    <p:sldId id="439" r:id="rId35"/>
    <p:sldId id="461" r:id="rId36"/>
    <p:sldId id="366" r:id="rId37"/>
    <p:sldId id="436" r:id="rId38"/>
    <p:sldId id="288" r:id="rId39"/>
    <p:sldId id="441" r:id="rId40"/>
    <p:sldId id="380" r:id="rId41"/>
    <p:sldId id="342" r:id="rId42"/>
    <p:sldId id="462" r:id="rId43"/>
    <p:sldId id="463" r:id="rId44"/>
    <p:sldId id="442" r:id="rId45"/>
    <p:sldId id="465" r:id="rId46"/>
    <p:sldId id="443" r:id="rId47"/>
    <p:sldId id="444" r:id="rId48"/>
    <p:sldId id="371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6" r:id="rId57"/>
    <p:sldId id="457" r:id="rId58"/>
    <p:sldId id="453" r:id="rId59"/>
    <p:sldId id="452" r:id="rId60"/>
    <p:sldId id="454" r:id="rId61"/>
    <p:sldId id="455" r:id="rId62"/>
    <p:sldId id="458" r:id="rId63"/>
    <p:sldId id="459" r:id="rId64"/>
    <p:sldId id="460" r:id="rId65"/>
    <p:sldId id="281" r:id="rId66"/>
    <p:sldId id="299" r:id="rId67"/>
    <p:sldId id="376" r:id="rId68"/>
    <p:sldId id="308" r:id="rId6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BFF"/>
    <a:srgbClr val="0079C2"/>
    <a:srgbClr val="B4CD95"/>
    <a:srgbClr val="6FC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19" autoAdjust="0"/>
    <p:restoredTop sz="50000" autoAdjust="0"/>
  </p:normalViewPr>
  <p:slideViewPr>
    <p:cSldViewPr>
      <p:cViewPr varScale="1">
        <p:scale>
          <a:sx n="196" d="100"/>
          <a:sy n="196" d="100"/>
        </p:scale>
        <p:origin x="2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8" d="100"/>
        <a:sy n="258" d="100"/>
      </p:scale>
      <p:origin x="0" y="2400"/>
    </p:cViewPr>
  </p:sorterViewPr>
  <p:notesViewPr>
    <p:cSldViewPr>
      <p:cViewPr varScale="1">
        <p:scale>
          <a:sx n="64" d="100"/>
          <a:sy n="64" d="100"/>
        </p:scale>
        <p:origin x="-3104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B8786-6662-477E-BA46-3FB80AF9761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C3AA0-8C2F-4B16-A306-1BDF0DFAB99F}">
      <dgm:prSet phldrT="[Text]" custT="1"/>
      <dgm:spPr/>
      <dgm:t>
        <a:bodyPr/>
        <a:lstStyle/>
        <a:p>
          <a:r>
            <a:rPr lang="en-US" sz="1400" b="1" dirty="0"/>
            <a:t>Introduction</a:t>
          </a:r>
        </a:p>
        <a:p>
          <a:r>
            <a:rPr lang="en-US" sz="1400" b="1" dirty="0"/>
            <a:t>5 minutes</a:t>
          </a:r>
        </a:p>
      </dgm:t>
    </dgm:pt>
    <dgm:pt modelId="{7B649F79-BEED-48DB-B1B3-6AC24C86D055}" type="parTrans" cxnId="{09834E8B-EA40-493C-B0E2-3C8B99B9AA73}">
      <dgm:prSet/>
      <dgm:spPr/>
      <dgm:t>
        <a:bodyPr/>
        <a:lstStyle/>
        <a:p>
          <a:endParaRPr lang="en-US"/>
        </a:p>
      </dgm:t>
    </dgm:pt>
    <dgm:pt modelId="{FD549A90-5270-40EF-821D-A6707C7F6A0E}" type="sibTrans" cxnId="{09834E8B-EA40-493C-B0E2-3C8B99B9AA73}">
      <dgm:prSet/>
      <dgm:spPr/>
      <dgm:t>
        <a:bodyPr/>
        <a:lstStyle/>
        <a:p>
          <a:endParaRPr lang="en-US"/>
        </a:p>
      </dgm:t>
    </dgm:pt>
    <dgm:pt modelId="{9CA742E5-A38A-4CB2-B2A8-7139DA237EC4}">
      <dgm:prSet phldrT="[Text]" custT="1"/>
      <dgm:spPr/>
      <dgm:t>
        <a:bodyPr/>
        <a:lstStyle/>
        <a:p>
          <a:r>
            <a:rPr lang="en-US" sz="1400" b="1" dirty="0"/>
            <a:t>Snapshot</a:t>
          </a:r>
        </a:p>
        <a:p>
          <a:r>
            <a:rPr lang="en-US" sz="1400" b="1" dirty="0"/>
            <a:t>5 minutes</a:t>
          </a:r>
        </a:p>
      </dgm:t>
    </dgm:pt>
    <dgm:pt modelId="{1F7B2785-27EA-48CE-915C-C9067848D09A}" type="parTrans" cxnId="{FC37B6C7-85E4-4530-92D4-C61224D7077A}">
      <dgm:prSet/>
      <dgm:spPr/>
      <dgm:t>
        <a:bodyPr/>
        <a:lstStyle/>
        <a:p>
          <a:endParaRPr lang="en-US"/>
        </a:p>
      </dgm:t>
    </dgm:pt>
    <dgm:pt modelId="{441951BC-AEAA-4C66-9667-0345E5B38F37}" type="sibTrans" cxnId="{FC37B6C7-85E4-4530-92D4-C61224D7077A}">
      <dgm:prSet/>
      <dgm:spPr/>
      <dgm:t>
        <a:bodyPr/>
        <a:lstStyle/>
        <a:p>
          <a:endParaRPr lang="en-US"/>
        </a:p>
      </dgm:t>
    </dgm:pt>
    <dgm:pt modelId="{5D0E27F9-B4CB-46EF-BAC8-F61E63E85064}">
      <dgm:prSet phldrT="[Text]" custT="1"/>
      <dgm:spPr/>
      <dgm:t>
        <a:bodyPr/>
        <a:lstStyle/>
        <a:p>
          <a:r>
            <a:rPr lang="en-US" sz="1400" b="1" dirty="0"/>
            <a:t>Functional Analysis</a:t>
          </a:r>
        </a:p>
        <a:p>
          <a:r>
            <a:rPr lang="en-US" sz="1400" b="1" dirty="0"/>
            <a:t>5 – 10 minutes</a:t>
          </a:r>
        </a:p>
      </dgm:t>
    </dgm:pt>
    <dgm:pt modelId="{06D60EBD-DAFD-414D-894A-A9A5C78EBF0E}" type="parTrans" cxnId="{B73BA2A8-0A9F-49CB-B10C-E1C73178DB14}">
      <dgm:prSet/>
      <dgm:spPr/>
      <dgm:t>
        <a:bodyPr/>
        <a:lstStyle/>
        <a:p>
          <a:endParaRPr lang="en-US"/>
        </a:p>
      </dgm:t>
    </dgm:pt>
    <dgm:pt modelId="{F5B48BE6-EA9D-4922-BC2B-7A9BB8E9200D}" type="sibTrans" cxnId="{B73BA2A8-0A9F-49CB-B10C-E1C73178DB14}">
      <dgm:prSet/>
      <dgm:spPr/>
      <dgm:t>
        <a:bodyPr/>
        <a:lstStyle/>
        <a:p>
          <a:endParaRPr lang="en-US"/>
        </a:p>
      </dgm:t>
    </dgm:pt>
    <dgm:pt modelId="{192B6D59-9239-4FAD-BF2E-151DE5D21215}">
      <dgm:prSet phldrT="[Text]" custT="1"/>
      <dgm:spPr/>
      <dgm:t>
        <a:bodyPr/>
        <a:lstStyle/>
        <a:p>
          <a:r>
            <a:rPr lang="en-US" sz="1400" b="1" dirty="0"/>
            <a:t>Problem Summary/Behavior Change Plan </a:t>
          </a:r>
        </a:p>
        <a:p>
          <a:r>
            <a:rPr lang="en-US" sz="1400" b="1" dirty="0"/>
            <a:t>5 – 10 minutes</a:t>
          </a:r>
        </a:p>
      </dgm:t>
    </dgm:pt>
    <dgm:pt modelId="{A3E4865D-97C4-41A2-A555-6BCFE91A65D5}" type="parTrans" cxnId="{FD16C99B-7C22-498C-98F9-4C878F5F07E7}">
      <dgm:prSet/>
      <dgm:spPr/>
      <dgm:t>
        <a:bodyPr/>
        <a:lstStyle/>
        <a:p>
          <a:endParaRPr lang="en-US"/>
        </a:p>
      </dgm:t>
    </dgm:pt>
    <dgm:pt modelId="{55D6B31E-EFA0-4AE0-AE22-ED3C4BE0B83A}" type="sibTrans" cxnId="{FD16C99B-7C22-498C-98F9-4C878F5F07E7}">
      <dgm:prSet/>
      <dgm:spPr/>
      <dgm:t>
        <a:bodyPr/>
        <a:lstStyle/>
        <a:p>
          <a:endParaRPr lang="en-US"/>
        </a:p>
      </dgm:t>
    </dgm:pt>
    <dgm:pt modelId="{68DB756D-70E1-4730-A467-8EC19B4EED2E}">
      <dgm:prSet phldrT="[Text]" custT="1"/>
      <dgm:spPr/>
      <dgm:t>
        <a:bodyPr/>
        <a:lstStyle/>
        <a:p>
          <a:r>
            <a:rPr lang="en-US" sz="1400" b="1" dirty="0"/>
            <a:t>Charting/Feedback to PCP</a:t>
          </a:r>
        </a:p>
        <a:p>
          <a:r>
            <a:rPr lang="en-US" sz="1400" b="1" dirty="0"/>
            <a:t>5 minutes</a:t>
          </a:r>
        </a:p>
      </dgm:t>
    </dgm:pt>
    <dgm:pt modelId="{59250724-FDB3-45FA-973C-087F7C23EF11}" type="parTrans" cxnId="{D886524C-5E1A-4C02-8D73-40051D24D240}">
      <dgm:prSet/>
      <dgm:spPr/>
      <dgm:t>
        <a:bodyPr/>
        <a:lstStyle/>
        <a:p>
          <a:endParaRPr lang="en-US"/>
        </a:p>
      </dgm:t>
    </dgm:pt>
    <dgm:pt modelId="{3B121C4A-AD7C-4A8F-9FDA-0F8AEF476EC1}" type="sibTrans" cxnId="{D886524C-5E1A-4C02-8D73-40051D24D240}">
      <dgm:prSet/>
      <dgm:spPr/>
      <dgm:t>
        <a:bodyPr/>
        <a:lstStyle/>
        <a:p>
          <a:endParaRPr lang="en-US"/>
        </a:p>
      </dgm:t>
    </dgm:pt>
    <dgm:pt modelId="{4C6FC8D0-5D94-47F6-AC1C-1E7254CEDED2}" type="pres">
      <dgm:prSet presAssocID="{BF3B8786-6662-477E-BA46-3FB80AF97610}" presName="linearFlow" presStyleCnt="0">
        <dgm:presLayoutVars>
          <dgm:resizeHandles val="exact"/>
        </dgm:presLayoutVars>
      </dgm:prSet>
      <dgm:spPr/>
    </dgm:pt>
    <dgm:pt modelId="{A462E314-10B5-4067-AE64-6FEE55CD23C3}" type="pres">
      <dgm:prSet presAssocID="{9A3C3AA0-8C2F-4B16-A306-1BDF0DFAB99F}" presName="node" presStyleLbl="node1" presStyleIdx="0" presStyleCnt="5" custScaleX="161736">
        <dgm:presLayoutVars>
          <dgm:bulletEnabled val="1"/>
        </dgm:presLayoutVars>
      </dgm:prSet>
      <dgm:spPr/>
    </dgm:pt>
    <dgm:pt modelId="{F8420209-20D5-40E9-94C6-4C597996ADBE}" type="pres">
      <dgm:prSet presAssocID="{FD549A90-5270-40EF-821D-A6707C7F6A0E}" presName="sibTrans" presStyleLbl="sibTrans2D1" presStyleIdx="0" presStyleCnt="4"/>
      <dgm:spPr/>
    </dgm:pt>
    <dgm:pt modelId="{FB198C07-7EAB-4183-A075-EC62F426772D}" type="pres">
      <dgm:prSet presAssocID="{FD549A90-5270-40EF-821D-A6707C7F6A0E}" presName="connectorText" presStyleLbl="sibTrans2D1" presStyleIdx="0" presStyleCnt="4"/>
      <dgm:spPr/>
    </dgm:pt>
    <dgm:pt modelId="{772C19A4-6FAB-428A-ACD9-CDE42B6C8774}" type="pres">
      <dgm:prSet presAssocID="{9CA742E5-A38A-4CB2-B2A8-7139DA237EC4}" presName="node" presStyleLbl="node1" presStyleIdx="1" presStyleCnt="5" custScaleX="161736">
        <dgm:presLayoutVars>
          <dgm:bulletEnabled val="1"/>
        </dgm:presLayoutVars>
      </dgm:prSet>
      <dgm:spPr/>
    </dgm:pt>
    <dgm:pt modelId="{C362EE9D-B237-452E-8F3B-FA65448D350A}" type="pres">
      <dgm:prSet presAssocID="{441951BC-AEAA-4C66-9667-0345E5B38F37}" presName="sibTrans" presStyleLbl="sibTrans2D1" presStyleIdx="1" presStyleCnt="4"/>
      <dgm:spPr/>
    </dgm:pt>
    <dgm:pt modelId="{CD15F889-0551-436A-8F16-A34E86DE5A2A}" type="pres">
      <dgm:prSet presAssocID="{441951BC-AEAA-4C66-9667-0345E5B38F37}" presName="connectorText" presStyleLbl="sibTrans2D1" presStyleIdx="1" presStyleCnt="4"/>
      <dgm:spPr/>
    </dgm:pt>
    <dgm:pt modelId="{561BF136-01F6-4B2E-BCFE-85062689B450}" type="pres">
      <dgm:prSet presAssocID="{5D0E27F9-B4CB-46EF-BAC8-F61E63E85064}" presName="node" presStyleLbl="node1" presStyleIdx="2" presStyleCnt="5" custScaleX="161736">
        <dgm:presLayoutVars>
          <dgm:bulletEnabled val="1"/>
        </dgm:presLayoutVars>
      </dgm:prSet>
      <dgm:spPr/>
    </dgm:pt>
    <dgm:pt modelId="{EB8AE8A6-FF67-43EC-B945-F62A9366B2CB}" type="pres">
      <dgm:prSet presAssocID="{F5B48BE6-EA9D-4922-BC2B-7A9BB8E9200D}" presName="sibTrans" presStyleLbl="sibTrans2D1" presStyleIdx="2" presStyleCnt="4"/>
      <dgm:spPr/>
    </dgm:pt>
    <dgm:pt modelId="{1C91BA34-B02A-46C0-9E2A-1043621977AE}" type="pres">
      <dgm:prSet presAssocID="{F5B48BE6-EA9D-4922-BC2B-7A9BB8E9200D}" presName="connectorText" presStyleLbl="sibTrans2D1" presStyleIdx="2" presStyleCnt="4"/>
      <dgm:spPr/>
    </dgm:pt>
    <dgm:pt modelId="{7E66A0EF-EE4D-4EB4-9197-6F10AFC75FBC}" type="pres">
      <dgm:prSet presAssocID="{192B6D59-9239-4FAD-BF2E-151DE5D21215}" presName="node" presStyleLbl="node1" presStyleIdx="3" presStyleCnt="5" custScaleX="161736">
        <dgm:presLayoutVars>
          <dgm:bulletEnabled val="1"/>
        </dgm:presLayoutVars>
      </dgm:prSet>
      <dgm:spPr/>
    </dgm:pt>
    <dgm:pt modelId="{4AC83230-71C5-4BA8-B2CD-7A12BE712E4A}" type="pres">
      <dgm:prSet presAssocID="{55D6B31E-EFA0-4AE0-AE22-ED3C4BE0B83A}" presName="sibTrans" presStyleLbl="sibTrans2D1" presStyleIdx="3" presStyleCnt="4"/>
      <dgm:spPr/>
    </dgm:pt>
    <dgm:pt modelId="{504E232E-78C5-4A28-A17D-A6090CC5B745}" type="pres">
      <dgm:prSet presAssocID="{55D6B31E-EFA0-4AE0-AE22-ED3C4BE0B83A}" presName="connectorText" presStyleLbl="sibTrans2D1" presStyleIdx="3" presStyleCnt="4"/>
      <dgm:spPr/>
    </dgm:pt>
    <dgm:pt modelId="{04C36EDE-8633-4D7B-9171-78150056C413}" type="pres">
      <dgm:prSet presAssocID="{68DB756D-70E1-4730-A467-8EC19B4EED2E}" presName="node" presStyleLbl="node1" presStyleIdx="4" presStyleCnt="5" custScaleX="161736">
        <dgm:presLayoutVars>
          <dgm:bulletEnabled val="1"/>
        </dgm:presLayoutVars>
      </dgm:prSet>
      <dgm:spPr/>
    </dgm:pt>
  </dgm:ptLst>
  <dgm:cxnLst>
    <dgm:cxn modelId="{6D847E14-DDF0-47BF-9765-80695FBDFF78}" type="presOf" srcId="{68DB756D-70E1-4730-A467-8EC19B4EED2E}" destId="{04C36EDE-8633-4D7B-9171-78150056C413}" srcOrd="0" destOrd="0" presId="urn:microsoft.com/office/officeart/2005/8/layout/process2"/>
    <dgm:cxn modelId="{386CA216-CCBD-4858-A240-0DDA0DB75A62}" type="presOf" srcId="{55D6B31E-EFA0-4AE0-AE22-ED3C4BE0B83A}" destId="{4AC83230-71C5-4BA8-B2CD-7A12BE712E4A}" srcOrd="0" destOrd="0" presId="urn:microsoft.com/office/officeart/2005/8/layout/process2"/>
    <dgm:cxn modelId="{5FC2EB19-C986-47BA-B19A-8EF880307B89}" type="presOf" srcId="{F5B48BE6-EA9D-4922-BC2B-7A9BB8E9200D}" destId="{1C91BA34-B02A-46C0-9E2A-1043621977AE}" srcOrd="1" destOrd="0" presId="urn:microsoft.com/office/officeart/2005/8/layout/process2"/>
    <dgm:cxn modelId="{1DA0F01C-6C1C-401B-965B-3231657D4D58}" type="presOf" srcId="{9A3C3AA0-8C2F-4B16-A306-1BDF0DFAB99F}" destId="{A462E314-10B5-4067-AE64-6FEE55CD23C3}" srcOrd="0" destOrd="0" presId="urn:microsoft.com/office/officeart/2005/8/layout/process2"/>
    <dgm:cxn modelId="{4E8D3739-16F5-4D88-AACB-257321738358}" type="presOf" srcId="{FD549A90-5270-40EF-821D-A6707C7F6A0E}" destId="{FB198C07-7EAB-4183-A075-EC62F426772D}" srcOrd="1" destOrd="0" presId="urn:microsoft.com/office/officeart/2005/8/layout/process2"/>
    <dgm:cxn modelId="{D756C441-D975-4B6F-8DB5-4602CE26A298}" type="presOf" srcId="{5D0E27F9-B4CB-46EF-BAC8-F61E63E85064}" destId="{561BF136-01F6-4B2E-BCFE-85062689B450}" srcOrd="0" destOrd="0" presId="urn:microsoft.com/office/officeart/2005/8/layout/process2"/>
    <dgm:cxn modelId="{D886524C-5E1A-4C02-8D73-40051D24D240}" srcId="{BF3B8786-6662-477E-BA46-3FB80AF97610}" destId="{68DB756D-70E1-4730-A467-8EC19B4EED2E}" srcOrd="4" destOrd="0" parTransId="{59250724-FDB3-45FA-973C-087F7C23EF11}" sibTransId="{3B121C4A-AD7C-4A8F-9FDA-0F8AEF476EC1}"/>
    <dgm:cxn modelId="{35EE794D-82F1-475E-8820-F265EB74405E}" type="presOf" srcId="{9CA742E5-A38A-4CB2-B2A8-7139DA237EC4}" destId="{772C19A4-6FAB-428A-ACD9-CDE42B6C8774}" srcOrd="0" destOrd="0" presId="urn:microsoft.com/office/officeart/2005/8/layout/process2"/>
    <dgm:cxn modelId="{B46F7061-68A2-4945-950D-773B06C0523D}" type="presOf" srcId="{FD549A90-5270-40EF-821D-A6707C7F6A0E}" destId="{F8420209-20D5-40E9-94C6-4C597996ADBE}" srcOrd="0" destOrd="0" presId="urn:microsoft.com/office/officeart/2005/8/layout/process2"/>
    <dgm:cxn modelId="{499E7662-CF73-4B47-AAA2-88E8DDD2F498}" type="presOf" srcId="{441951BC-AEAA-4C66-9667-0345E5B38F37}" destId="{C362EE9D-B237-452E-8F3B-FA65448D350A}" srcOrd="0" destOrd="0" presId="urn:microsoft.com/office/officeart/2005/8/layout/process2"/>
    <dgm:cxn modelId="{264F0C66-8DA1-49AC-88A3-621D432185FF}" type="presOf" srcId="{BF3B8786-6662-477E-BA46-3FB80AF97610}" destId="{4C6FC8D0-5D94-47F6-AC1C-1E7254CEDED2}" srcOrd="0" destOrd="0" presId="urn:microsoft.com/office/officeart/2005/8/layout/process2"/>
    <dgm:cxn modelId="{A0E7B082-47C9-40F9-B465-8E9397121016}" type="presOf" srcId="{55D6B31E-EFA0-4AE0-AE22-ED3C4BE0B83A}" destId="{504E232E-78C5-4A28-A17D-A6090CC5B745}" srcOrd="1" destOrd="0" presId="urn:microsoft.com/office/officeart/2005/8/layout/process2"/>
    <dgm:cxn modelId="{09834E8B-EA40-493C-B0E2-3C8B99B9AA73}" srcId="{BF3B8786-6662-477E-BA46-3FB80AF97610}" destId="{9A3C3AA0-8C2F-4B16-A306-1BDF0DFAB99F}" srcOrd="0" destOrd="0" parTransId="{7B649F79-BEED-48DB-B1B3-6AC24C86D055}" sibTransId="{FD549A90-5270-40EF-821D-A6707C7F6A0E}"/>
    <dgm:cxn modelId="{7F5CA58F-0D81-44F0-8752-29F855F85C49}" type="presOf" srcId="{F5B48BE6-EA9D-4922-BC2B-7A9BB8E9200D}" destId="{EB8AE8A6-FF67-43EC-B945-F62A9366B2CB}" srcOrd="0" destOrd="0" presId="urn:microsoft.com/office/officeart/2005/8/layout/process2"/>
    <dgm:cxn modelId="{FD16C99B-7C22-498C-98F9-4C878F5F07E7}" srcId="{BF3B8786-6662-477E-BA46-3FB80AF97610}" destId="{192B6D59-9239-4FAD-BF2E-151DE5D21215}" srcOrd="3" destOrd="0" parTransId="{A3E4865D-97C4-41A2-A555-6BCFE91A65D5}" sibTransId="{55D6B31E-EFA0-4AE0-AE22-ED3C4BE0B83A}"/>
    <dgm:cxn modelId="{B73BA2A8-0A9F-49CB-B10C-E1C73178DB14}" srcId="{BF3B8786-6662-477E-BA46-3FB80AF97610}" destId="{5D0E27F9-B4CB-46EF-BAC8-F61E63E85064}" srcOrd="2" destOrd="0" parTransId="{06D60EBD-DAFD-414D-894A-A9A5C78EBF0E}" sibTransId="{F5B48BE6-EA9D-4922-BC2B-7A9BB8E9200D}"/>
    <dgm:cxn modelId="{FC37B6C7-85E4-4530-92D4-C61224D7077A}" srcId="{BF3B8786-6662-477E-BA46-3FB80AF97610}" destId="{9CA742E5-A38A-4CB2-B2A8-7139DA237EC4}" srcOrd="1" destOrd="0" parTransId="{1F7B2785-27EA-48CE-915C-C9067848D09A}" sibTransId="{441951BC-AEAA-4C66-9667-0345E5B38F37}"/>
    <dgm:cxn modelId="{CA766AFB-15DB-4DA5-B7C4-11E3A6013E56}" type="presOf" srcId="{441951BC-AEAA-4C66-9667-0345E5B38F37}" destId="{CD15F889-0551-436A-8F16-A34E86DE5A2A}" srcOrd="1" destOrd="0" presId="urn:microsoft.com/office/officeart/2005/8/layout/process2"/>
    <dgm:cxn modelId="{F37F97FB-D39B-4CAC-8F1C-BC268CF7B63F}" type="presOf" srcId="{192B6D59-9239-4FAD-BF2E-151DE5D21215}" destId="{7E66A0EF-EE4D-4EB4-9197-6F10AFC75FBC}" srcOrd="0" destOrd="0" presId="urn:microsoft.com/office/officeart/2005/8/layout/process2"/>
    <dgm:cxn modelId="{CA997E13-2FAA-4615-9055-B72FD714B3BE}" type="presParOf" srcId="{4C6FC8D0-5D94-47F6-AC1C-1E7254CEDED2}" destId="{A462E314-10B5-4067-AE64-6FEE55CD23C3}" srcOrd="0" destOrd="0" presId="urn:microsoft.com/office/officeart/2005/8/layout/process2"/>
    <dgm:cxn modelId="{60475BCA-3CF6-415C-839A-223AB9C7700E}" type="presParOf" srcId="{4C6FC8D0-5D94-47F6-AC1C-1E7254CEDED2}" destId="{F8420209-20D5-40E9-94C6-4C597996ADBE}" srcOrd="1" destOrd="0" presId="urn:microsoft.com/office/officeart/2005/8/layout/process2"/>
    <dgm:cxn modelId="{93EE5850-92C6-484A-8E4F-A85DDE6D9AFF}" type="presParOf" srcId="{F8420209-20D5-40E9-94C6-4C597996ADBE}" destId="{FB198C07-7EAB-4183-A075-EC62F426772D}" srcOrd="0" destOrd="0" presId="urn:microsoft.com/office/officeart/2005/8/layout/process2"/>
    <dgm:cxn modelId="{43490A0F-6A38-4219-8627-D5B9373BB147}" type="presParOf" srcId="{4C6FC8D0-5D94-47F6-AC1C-1E7254CEDED2}" destId="{772C19A4-6FAB-428A-ACD9-CDE42B6C8774}" srcOrd="2" destOrd="0" presId="urn:microsoft.com/office/officeart/2005/8/layout/process2"/>
    <dgm:cxn modelId="{B494DCF2-6705-4C6E-A0B2-DDA6FE348BF4}" type="presParOf" srcId="{4C6FC8D0-5D94-47F6-AC1C-1E7254CEDED2}" destId="{C362EE9D-B237-452E-8F3B-FA65448D350A}" srcOrd="3" destOrd="0" presId="urn:microsoft.com/office/officeart/2005/8/layout/process2"/>
    <dgm:cxn modelId="{19F445B3-8F2E-4943-AB87-A02E10179369}" type="presParOf" srcId="{C362EE9D-B237-452E-8F3B-FA65448D350A}" destId="{CD15F889-0551-436A-8F16-A34E86DE5A2A}" srcOrd="0" destOrd="0" presId="urn:microsoft.com/office/officeart/2005/8/layout/process2"/>
    <dgm:cxn modelId="{61B1CD42-6E6E-4102-90E1-F7E97FEE9A8C}" type="presParOf" srcId="{4C6FC8D0-5D94-47F6-AC1C-1E7254CEDED2}" destId="{561BF136-01F6-4B2E-BCFE-85062689B450}" srcOrd="4" destOrd="0" presId="urn:microsoft.com/office/officeart/2005/8/layout/process2"/>
    <dgm:cxn modelId="{6019FE9B-C733-471F-AF87-FAB5CFE360F2}" type="presParOf" srcId="{4C6FC8D0-5D94-47F6-AC1C-1E7254CEDED2}" destId="{EB8AE8A6-FF67-43EC-B945-F62A9366B2CB}" srcOrd="5" destOrd="0" presId="urn:microsoft.com/office/officeart/2005/8/layout/process2"/>
    <dgm:cxn modelId="{06F39C58-5498-4DB4-8E4D-768D95849C50}" type="presParOf" srcId="{EB8AE8A6-FF67-43EC-B945-F62A9366B2CB}" destId="{1C91BA34-B02A-46C0-9E2A-1043621977AE}" srcOrd="0" destOrd="0" presId="urn:microsoft.com/office/officeart/2005/8/layout/process2"/>
    <dgm:cxn modelId="{6BB1C5D7-3E13-4D92-AF57-0ABFEE7DF3E5}" type="presParOf" srcId="{4C6FC8D0-5D94-47F6-AC1C-1E7254CEDED2}" destId="{7E66A0EF-EE4D-4EB4-9197-6F10AFC75FBC}" srcOrd="6" destOrd="0" presId="urn:microsoft.com/office/officeart/2005/8/layout/process2"/>
    <dgm:cxn modelId="{8D3B0172-0A59-4D98-88E7-7AC22440349E}" type="presParOf" srcId="{4C6FC8D0-5D94-47F6-AC1C-1E7254CEDED2}" destId="{4AC83230-71C5-4BA8-B2CD-7A12BE712E4A}" srcOrd="7" destOrd="0" presId="urn:microsoft.com/office/officeart/2005/8/layout/process2"/>
    <dgm:cxn modelId="{835F9FFA-6F7D-4530-BBFA-76F6447F5D8B}" type="presParOf" srcId="{4AC83230-71C5-4BA8-B2CD-7A12BE712E4A}" destId="{504E232E-78C5-4A28-A17D-A6090CC5B745}" srcOrd="0" destOrd="0" presId="urn:microsoft.com/office/officeart/2005/8/layout/process2"/>
    <dgm:cxn modelId="{1EA9AB60-B77C-4537-93A2-8A1C6527352C}" type="presParOf" srcId="{4C6FC8D0-5D94-47F6-AC1C-1E7254CEDED2}" destId="{04C36EDE-8633-4D7B-9171-78150056C41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F0840-5380-AF4A-A9D8-962CB99D219B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79E0E-DB46-5643-9703-F44FB83EBDD1}">
      <dgm:prSet phldrT="[Text]"/>
      <dgm:spPr/>
      <dgm:t>
        <a:bodyPr/>
        <a:lstStyle/>
        <a:p>
          <a:r>
            <a:rPr lang="en-US" dirty="0"/>
            <a:t>Introduction</a:t>
          </a:r>
        </a:p>
      </dgm:t>
    </dgm:pt>
    <dgm:pt modelId="{C11961EE-E03F-7149-A2D8-65A7CC48E164}" type="parTrans" cxnId="{B27F2BD7-8F3E-6248-BD4B-2BCAFCDB30F3}">
      <dgm:prSet/>
      <dgm:spPr/>
      <dgm:t>
        <a:bodyPr/>
        <a:lstStyle/>
        <a:p>
          <a:endParaRPr lang="en-US"/>
        </a:p>
      </dgm:t>
    </dgm:pt>
    <dgm:pt modelId="{0E9F9EE0-BE3A-3643-9D25-0493A855DDD4}" type="sibTrans" cxnId="{B27F2BD7-8F3E-6248-BD4B-2BCAFCDB30F3}">
      <dgm:prSet/>
      <dgm:spPr/>
      <dgm:t>
        <a:bodyPr/>
        <a:lstStyle/>
        <a:p>
          <a:endParaRPr lang="en-US"/>
        </a:p>
      </dgm:t>
    </dgm:pt>
    <dgm:pt modelId="{CB567834-A549-144D-A71C-442D92101B37}">
      <dgm:prSet phldrT="[Text]"/>
      <dgm:spPr/>
      <dgm:t>
        <a:bodyPr/>
        <a:lstStyle/>
        <a:p>
          <a:r>
            <a:rPr lang="en-US" dirty="0"/>
            <a:t>Life Context Questions &amp; Functional Analysis</a:t>
          </a:r>
        </a:p>
      </dgm:t>
    </dgm:pt>
    <dgm:pt modelId="{2C4C87E7-34C8-2141-B64B-63D51CE46155}" type="parTrans" cxnId="{05884162-8C3B-A749-8880-E6875B6079D9}">
      <dgm:prSet/>
      <dgm:spPr/>
      <dgm:t>
        <a:bodyPr/>
        <a:lstStyle/>
        <a:p>
          <a:endParaRPr lang="en-US"/>
        </a:p>
      </dgm:t>
    </dgm:pt>
    <dgm:pt modelId="{FBDD13F8-1C02-1F4D-91C6-74B34C005066}" type="sibTrans" cxnId="{05884162-8C3B-A749-8880-E6875B6079D9}">
      <dgm:prSet/>
      <dgm:spPr/>
      <dgm:t>
        <a:bodyPr/>
        <a:lstStyle/>
        <a:p>
          <a:endParaRPr lang="en-US"/>
        </a:p>
      </dgm:t>
    </dgm:pt>
    <dgm:pt modelId="{484B5A86-708C-1E49-8543-F3E40ECFA0C2}">
      <dgm:prSet phldrT="[Text]"/>
      <dgm:spPr/>
      <dgm:t>
        <a:bodyPr/>
        <a:lstStyle/>
        <a:p>
          <a:r>
            <a:rPr lang="en-US" dirty="0"/>
            <a:t>Outcome Measure</a:t>
          </a:r>
        </a:p>
      </dgm:t>
    </dgm:pt>
    <dgm:pt modelId="{A929E4EF-1E8E-AE40-8695-C2D01269FA18}" type="parTrans" cxnId="{3D906827-25C2-7D49-B039-19B3286B4B07}">
      <dgm:prSet/>
      <dgm:spPr/>
      <dgm:t>
        <a:bodyPr/>
        <a:lstStyle/>
        <a:p>
          <a:endParaRPr lang="en-US"/>
        </a:p>
      </dgm:t>
    </dgm:pt>
    <dgm:pt modelId="{05A09617-277A-6D48-83A7-BE26AFA05D8D}" type="sibTrans" cxnId="{3D906827-25C2-7D49-B039-19B3286B4B07}">
      <dgm:prSet/>
      <dgm:spPr/>
      <dgm:t>
        <a:bodyPr/>
        <a:lstStyle/>
        <a:p>
          <a:endParaRPr lang="en-US"/>
        </a:p>
      </dgm:t>
    </dgm:pt>
    <dgm:pt modelId="{8BB5AA00-AE08-584C-9D85-2B939E854874}">
      <dgm:prSet phldrT="[Text]" custT="1"/>
      <dgm:spPr/>
      <dgm:t>
        <a:bodyPr/>
        <a:lstStyle/>
        <a:p>
          <a:r>
            <a:rPr lang="en-US" sz="2400" dirty="0">
              <a:latin typeface=""/>
            </a:rPr>
            <a:t>Problem Summary Statement</a:t>
          </a:r>
        </a:p>
        <a:p>
          <a:r>
            <a:rPr lang="en-US" sz="2400" dirty="0">
              <a:latin typeface=""/>
            </a:rPr>
            <a:t>Behavior Change Goal</a:t>
          </a:r>
        </a:p>
        <a:p>
          <a:endParaRPr lang="en-US" sz="2000" dirty="0"/>
        </a:p>
      </dgm:t>
    </dgm:pt>
    <dgm:pt modelId="{B4D03F38-8825-E646-8248-9F98FCA33768}" type="parTrans" cxnId="{7AED790E-D438-3046-B42D-A96ABB1F75C4}">
      <dgm:prSet/>
      <dgm:spPr/>
      <dgm:t>
        <a:bodyPr/>
        <a:lstStyle/>
        <a:p>
          <a:endParaRPr lang="en-US"/>
        </a:p>
      </dgm:t>
    </dgm:pt>
    <dgm:pt modelId="{46C5CBA4-2961-1E42-B36B-E4517D5C61E0}" type="sibTrans" cxnId="{7AED790E-D438-3046-B42D-A96ABB1F75C4}">
      <dgm:prSet/>
      <dgm:spPr/>
      <dgm:t>
        <a:bodyPr/>
        <a:lstStyle/>
        <a:p>
          <a:endParaRPr lang="en-US"/>
        </a:p>
      </dgm:t>
    </dgm:pt>
    <dgm:pt modelId="{27FC4D3F-52DB-F949-B664-0CEC0769D93A}">
      <dgm:prSet custT="1"/>
      <dgm:spPr/>
      <dgm:t>
        <a:bodyPr/>
        <a:lstStyle/>
        <a:p>
          <a:r>
            <a:rPr lang="en-US" sz="2400" dirty="0"/>
            <a:t>Charting &amp; Feedback</a:t>
          </a:r>
        </a:p>
      </dgm:t>
    </dgm:pt>
    <dgm:pt modelId="{3540AC70-AC51-A741-9322-93DAE4B50E4A}" type="parTrans" cxnId="{CE32C5E7-8182-8B4A-9A8D-964951198B17}">
      <dgm:prSet/>
      <dgm:spPr/>
      <dgm:t>
        <a:bodyPr/>
        <a:lstStyle/>
        <a:p>
          <a:endParaRPr lang="en-US"/>
        </a:p>
      </dgm:t>
    </dgm:pt>
    <dgm:pt modelId="{1570BC61-0589-4845-9D20-F456D42F44E1}" type="sibTrans" cxnId="{CE32C5E7-8182-8B4A-9A8D-964951198B17}">
      <dgm:prSet/>
      <dgm:spPr/>
      <dgm:t>
        <a:bodyPr/>
        <a:lstStyle/>
        <a:p>
          <a:endParaRPr lang="en-US"/>
        </a:p>
      </dgm:t>
    </dgm:pt>
    <dgm:pt modelId="{064A5625-167F-DA40-9BDE-4256BD2E91D1}" type="pres">
      <dgm:prSet presAssocID="{6B7F0840-5380-AF4A-A9D8-962CB99D219B}" presName="Name0" presStyleCnt="0">
        <dgm:presLayoutVars>
          <dgm:dir/>
          <dgm:resizeHandles val="exact"/>
        </dgm:presLayoutVars>
      </dgm:prSet>
      <dgm:spPr/>
    </dgm:pt>
    <dgm:pt modelId="{CF32A362-4E13-D446-999F-2E38B4E95FA5}" type="pres">
      <dgm:prSet presAssocID="{6B7F0840-5380-AF4A-A9D8-962CB99D219B}" presName="cycle" presStyleCnt="0"/>
      <dgm:spPr/>
    </dgm:pt>
    <dgm:pt modelId="{CD1F957B-8070-A842-B577-EFF00238941A}" type="pres">
      <dgm:prSet presAssocID="{4A479E0E-DB46-5643-9703-F44FB83EBDD1}" presName="nodeFirstNode" presStyleLbl="node1" presStyleIdx="0" presStyleCnt="5">
        <dgm:presLayoutVars>
          <dgm:bulletEnabled val="1"/>
        </dgm:presLayoutVars>
      </dgm:prSet>
      <dgm:spPr/>
    </dgm:pt>
    <dgm:pt modelId="{4FB00AC7-76E3-3D42-9EAE-20D363D7B385}" type="pres">
      <dgm:prSet presAssocID="{0E9F9EE0-BE3A-3643-9D25-0493A855DDD4}" presName="sibTransFirstNode" presStyleLbl="bgShp" presStyleIdx="0" presStyleCnt="1"/>
      <dgm:spPr/>
    </dgm:pt>
    <dgm:pt modelId="{99F8F91E-CC8B-1E43-9E0E-43AE25B82FAB}" type="pres">
      <dgm:prSet presAssocID="{CB567834-A549-144D-A71C-442D92101B37}" presName="nodeFollowingNodes" presStyleLbl="node1" presStyleIdx="1" presStyleCnt="5" custScaleY="185160" custRadScaleRad="130760" custRadScaleInc="64768">
        <dgm:presLayoutVars>
          <dgm:bulletEnabled val="1"/>
        </dgm:presLayoutVars>
      </dgm:prSet>
      <dgm:spPr/>
    </dgm:pt>
    <dgm:pt modelId="{2DF1B5BE-4C37-C644-B286-AE773504A19A}" type="pres">
      <dgm:prSet presAssocID="{484B5A86-708C-1E49-8543-F3E40ECFA0C2}" presName="nodeFollowingNodes" presStyleLbl="node1" presStyleIdx="2" presStyleCnt="5" custRadScaleRad="131260" custRadScaleInc="-125711">
        <dgm:presLayoutVars>
          <dgm:bulletEnabled val="1"/>
        </dgm:presLayoutVars>
      </dgm:prSet>
      <dgm:spPr/>
    </dgm:pt>
    <dgm:pt modelId="{0BC1FA36-E8FC-434E-8BB9-66B18A51BB98}" type="pres">
      <dgm:prSet presAssocID="{8BB5AA00-AE08-584C-9D85-2B939E854874}" presName="nodeFollowingNodes" presStyleLbl="node1" presStyleIdx="3" presStyleCnt="5" custScaleX="162194" custScaleY="177998" custRadScaleRad="77974" custRadScaleInc="-2303">
        <dgm:presLayoutVars>
          <dgm:bulletEnabled val="1"/>
        </dgm:presLayoutVars>
      </dgm:prSet>
      <dgm:spPr/>
    </dgm:pt>
    <dgm:pt modelId="{6F79ADE3-CD57-C947-8736-85246AF3EBA2}" type="pres">
      <dgm:prSet presAssocID="{27FC4D3F-52DB-F949-B664-0CEC0769D93A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7AED790E-D438-3046-B42D-A96ABB1F75C4}" srcId="{6B7F0840-5380-AF4A-A9D8-962CB99D219B}" destId="{8BB5AA00-AE08-584C-9D85-2B939E854874}" srcOrd="3" destOrd="0" parTransId="{B4D03F38-8825-E646-8248-9F98FCA33768}" sibTransId="{46C5CBA4-2961-1E42-B36B-E4517D5C61E0}"/>
    <dgm:cxn modelId="{84F7F81E-4DD9-4830-B567-1DC5D94201AC}" type="presOf" srcId="{CB567834-A549-144D-A71C-442D92101B37}" destId="{99F8F91E-CC8B-1E43-9E0E-43AE25B82FAB}" srcOrd="0" destOrd="0" presId="urn:microsoft.com/office/officeart/2005/8/layout/cycle3"/>
    <dgm:cxn modelId="{3D906827-25C2-7D49-B039-19B3286B4B07}" srcId="{6B7F0840-5380-AF4A-A9D8-962CB99D219B}" destId="{484B5A86-708C-1E49-8543-F3E40ECFA0C2}" srcOrd="2" destOrd="0" parTransId="{A929E4EF-1E8E-AE40-8695-C2D01269FA18}" sibTransId="{05A09617-277A-6D48-83A7-BE26AFA05D8D}"/>
    <dgm:cxn modelId="{05884162-8C3B-A749-8880-E6875B6079D9}" srcId="{6B7F0840-5380-AF4A-A9D8-962CB99D219B}" destId="{CB567834-A549-144D-A71C-442D92101B37}" srcOrd="1" destOrd="0" parTransId="{2C4C87E7-34C8-2141-B64B-63D51CE46155}" sibTransId="{FBDD13F8-1C02-1F4D-91C6-74B34C005066}"/>
    <dgm:cxn modelId="{E33D5F7C-74BF-4232-B315-C5D35BBA06AC}" type="presOf" srcId="{8BB5AA00-AE08-584C-9D85-2B939E854874}" destId="{0BC1FA36-E8FC-434E-8BB9-66B18A51BB98}" srcOrd="0" destOrd="0" presId="urn:microsoft.com/office/officeart/2005/8/layout/cycle3"/>
    <dgm:cxn modelId="{D95D58B7-15D6-496C-84DA-BE46A6DA224B}" type="presOf" srcId="{484B5A86-708C-1E49-8543-F3E40ECFA0C2}" destId="{2DF1B5BE-4C37-C644-B286-AE773504A19A}" srcOrd="0" destOrd="0" presId="urn:microsoft.com/office/officeart/2005/8/layout/cycle3"/>
    <dgm:cxn modelId="{533B6ECD-5E0D-4F99-A2B8-E9E10CE63950}" type="presOf" srcId="{4A479E0E-DB46-5643-9703-F44FB83EBDD1}" destId="{CD1F957B-8070-A842-B577-EFF00238941A}" srcOrd="0" destOrd="0" presId="urn:microsoft.com/office/officeart/2005/8/layout/cycle3"/>
    <dgm:cxn modelId="{B27F2BD7-8F3E-6248-BD4B-2BCAFCDB30F3}" srcId="{6B7F0840-5380-AF4A-A9D8-962CB99D219B}" destId="{4A479E0E-DB46-5643-9703-F44FB83EBDD1}" srcOrd="0" destOrd="0" parTransId="{C11961EE-E03F-7149-A2D8-65A7CC48E164}" sibTransId="{0E9F9EE0-BE3A-3643-9D25-0493A855DDD4}"/>
    <dgm:cxn modelId="{BEE3BED7-04D8-491A-B9F9-CD8A750B53A0}" type="presOf" srcId="{27FC4D3F-52DB-F949-B664-0CEC0769D93A}" destId="{6F79ADE3-CD57-C947-8736-85246AF3EBA2}" srcOrd="0" destOrd="0" presId="urn:microsoft.com/office/officeart/2005/8/layout/cycle3"/>
    <dgm:cxn modelId="{CE32C5E7-8182-8B4A-9A8D-964951198B17}" srcId="{6B7F0840-5380-AF4A-A9D8-962CB99D219B}" destId="{27FC4D3F-52DB-F949-B664-0CEC0769D93A}" srcOrd="4" destOrd="0" parTransId="{3540AC70-AC51-A741-9322-93DAE4B50E4A}" sibTransId="{1570BC61-0589-4845-9D20-F456D42F44E1}"/>
    <dgm:cxn modelId="{66460AF0-FECB-410B-B164-E2EB593351A9}" type="presOf" srcId="{0E9F9EE0-BE3A-3643-9D25-0493A855DDD4}" destId="{4FB00AC7-76E3-3D42-9EAE-20D363D7B385}" srcOrd="0" destOrd="0" presId="urn:microsoft.com/office/officeart/2005/8/layout/cycle3"/>
    <dgm:cxn modelId="{BEE735F4-21F1-49C0-A3BF-8358D53BBC08}" type="presOf" srcId="{6B7F0840-5380-AF4A-A9D8-962CB99D219B}" destId="{064A5625-167F-DA40-9BDE-4256BD2E91D1}" srcOrd="0" destOrd="0" presId="urn:microsoft.com/office/officeart/2005/8/layout/cycle3"/>
    <dgm:cxn modelId="{DF1FF86B-4B8F-49FB-AC4D-FE3119677626}" type="presParOf" srcId="{064A5625-167F-DA40-9BDE-4256BD2E91D1}" destId="{CF32A362-4E13-D446-999F-2E38B4E95FA5}" srcOrd="0" destOrd="0" presId="urn:microsoft.com/office/officeart/2005/8/layout/cycle3"/>
    <dgm:cxn modelId="{40379AB2-C657-42D6-9091-E320393C803A}" type="presParOf" srcId="{CF32A362-4E13-D446-999F-2E38B4E95FA5}" destId="{CD1F957B-8070-A842-B577-EFF00238941A}" srcOrd="0" destOrd="0" presId="urn:microsoft.com/office/officeart/2005/8/layout/cycle3"/>
    <dgm:cxn modelId="{3AB7645C-38F6-4930-8A36-11B39A1EC6CC}" type="presParOf" srcId="{CF32A362-4E13-D446-999F-2E38B4E95FA5}" destId="{4FB00AC7-76E3-3D42-9EAE-20D363D7B385}" srcOrd="1" destOrd="0" presId="urn:microsoft.com/office/officeart/2005/8/layout/cycle3"/>
    <dgm:cxn modelId="{2D27556C-4D07-4CD8-8567-5693A45FF232}" type="presParOf" srcId="{CF32A362-4E13-D446-999F-2E38B4E95FA5}" destId="{99F8F91E-CC8B-1E43-9E0E-43AE25B82FAB}" srcOrd="2" destOrd="0" presId="urn:microsoft.com/office/officeart/2005/8/layout/cycle3"/>
    <dgm:cxn modelId="{E9064296-0B15-4F86-93B5-586A748F5FAB}" type="presParOf" srcId="{CF32A362-4E13-D446-999F-2E38B4E95FA5}" destId="{2DF1B5BE-4C37-C644-B286-AE773504A19A}" srcOrd="3" destOrd="0" presId="urn:microsoft.com/office/officeart/2005/8/layout/cycle3"/>
    <dgm:cxn modelId="{FFD24BE9-7469-497C-AC97-5E2F5324269F}" type="presParOf" srcId="{CF32A362-4E13-D446-999F-2E38B4E95FA5}" destId="{0BC1FA36-E8FC-434E-8BB9-66B18A51BB98}" srcOrd="4" destOrd="0" presId="urn:microsoft.com/office/officeart/2005/8/layout/cycle3"/>
    <dgm:cxn modelId="{C88657ED-D887-47C9-8A90-8486C8ED254F}" type="presParOf" srcId="{CF32A362-4E13-D446-999F-2E38B4E95FA5}" destId="{6F79ADE3-CD57-C947-8736-85246AF3EBA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7F0840-5380-AF4A-A9D8-962CB99D219B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567834-A549-144D-A71C-442D92101B37}">
      <dgm:prSet phldrT="[Text]"/>
      <dgm:spPr/>
      <dgm:t>
        <a:bodyPr/>
        <a:lstStyle/>
        <a:p>
          <a:r>
            <a:rPr lang="en-US" dirty="0"/>
            <a:t>Assess Improvement </a:t>
          </a:r>
        </a:p>
      </dgm:t>
    </dgm:pt>
    <dgm:pt modelId="{2C4C87E7-34C8-2141-B64B-63D51CE46155}" type="parTrans" cxnId="{05884162-8C3B-A749-8880-E6875B6079D9}">
      <dgm:prSet/>
      <dgm:spPr/>
      <dgm:t>
        <a:bodyPr/>
        <a:lstStyle/>
        <a:p>
          <a:endParaRPr lang="en-US"/>
        </a:p>
      </dgm:t>
    </dgm:pt>
    <dgm:pt modelId="{FBDD13F8-1C02-1F4D-91C6-74B34C005066}" type="sibTrans" cxnId="{05884162-8C3B-A749-8880-E6875B6079D9}">
      <dgm:prSet/>
      <dgm:spPr/>
      <dgm:t>
        <a:bodyPr/>
        <a:lstStyle/>
        <a:p>
          <a:endParaRPr lang="en-US"/>
        </a:p>
      </dgm:t>
    </dgm:pt>
    <dgm:pt modelId="{484B5A86-708C-1E49-8543-F3E40ECFA0C2}">
      <dgm:prSet phldrT="[Text]"/>
      <dgm:spPr/>
      <dgm:t>
        <a:bodyPr/>
        <a:lstStyle/>
        <a:p>
          <a:r>
            <a:rPr lang="en-US" dirty="0"/>
            <a:t>Outcome Measure</a:t>
          </a:r>
        </a:p>
      </dgm:t>
    </dgm:pt>
    <dgm:pt modelId="{A929E4EF-1E8E-AE40-8695-C2D01269FA18}" type="parTrans" cxnId="{3D906827-25C2-7D49-B039-19B3286B4B07}">
      <dgm:prSet/>
      <dgm:spPr/>
      <dgm:t>
        <a:bodyPr/>
        <a:lstStyle/>
        <a:p>
          <a:endParaRPr lang="en-US"/>
        </a:p>
      </dgm:t>
    </dgm:pt>
    <dgm:pt modelId="{05A09617-277A-6D48-83A7-BE26AFA05D8D}" type="sibTrans" cxnId="{3D906827-25C2-7D49-B039-19B3286B4B07}">
      <dgm:prSet/>
      <dgm:spPr/>
      <dgm:t>
        <a:bodyPr/>
        <a:lstStyle/>
        <a:p>
          <a:endParaRPr lang="en-US"/>
        </a:p>
      </dgm:t>
    </dgm:pt>
    <dgm:pt modelId="{8BB5AA00-AE08-584C-9D85-2B939E854874}">
      <dgm:prSet phldrT="[Text]" custT="1"/>
      <dgm:spPr/>
      <dgm:t>
        <a:bodyPr/>
        <a:lstStyle/>
        <a:p>
          <a:r>
            <a:rPr lang="en-US" sz="2400" dirty="0">
              <a:latin typeface=""/>
            </a:rPr>
            <a:t>Functional Analysis</a:t>
          </a:r>
        </a:p>
        <a:p>
          <a:r>
            <a:rPr lang="en-US" sz="2000" dirty="0">
              <a:latin typeface=""/>
            </a:rPr>
            <a:t>(if needed)</a:t>
          </a:r>
        </a:p>
        <a:p>
          <a:r>
            <a:rPr lang="en-US" sz="2000" dirty="0">
              <a:latin typeface=""/>
            </a:rPr>
            <a:t>Problem Specification</a:t>
          </a:r>
        </a:p>
        <a:p>
          <a:r>
            <a:rPr lang="en-US" sz="2000" dirty="0">
              <a:latin typeface=""/>
            </a:rPr>
            <a:t>• Conceptualization</a:t>
          </a:r>
        </a:p>
        <a:p>
          <a:r>
            <a:rPr lang="en-US" sz="2000" dirty="0">
              <a:latin typeface=""/>
            </a:rPr>
            <a:t>• Teaching New Behavior</a:t>
          </a:r>
          <a:endParaRPr lang="en-US" sz="2000" dirty="0"/>
        </a:p>
      </dgm:t>
    </dgm:pt>
    <dgm:pt modelId="{B4D03F38-8825-E646-8248-9F98FCA33768}" type="parTrans" cxnId="{7AED790E-D438-3046-B42D-A96ABB1F75C4}">
      <dgm:prSet/>
      <dgm:spPr/>
      <dgm:t>
        <a:bodyPr/>
        <a:lstStyle/>
        <a:p>
          <a:endParaRPr lang="en-US"/>
        </a:p>
      </dgm:t>
    </dgm:pt>
    <dgm:pt modelId="{46C5CBA4-2961-1E42-B36B-E4517D5C61E0}" type="sibTrans" cxnId="{7AED790E-D438-3046-B42D-A96ABB1F75C4}">
      <dgm:prSet/>
      <dgm:spPr/>
      <dgm:t>
        <a:bodyPr/>
        <a:lstStyle/>
        <a:p>
          <a:endParaRPr lang="en-US"/>
        </a:p>
      </dgm:t>
    </dgm:pt>
    <dgm:pt modelId="{27FC4D3F-52DB-F949-B664-0CEC0769D93A}">
      <dgm:prSet custT="1"/>
      <dgm:spPr/>
      <dgm:t>
        <a:bodyPr/>
        <a:lstStyle/>
        <a:p>
          <a:r>
            <a:rPr lang="en-US" sz="2400" dirty="0"/>
            <a:t>Charting &amp; Feedback</a:t>
          </a:r>
        </a:p>
      </dgm:t>
    </dgm:pt>
    <dgm:pt modelId="{3540AC70-AC51-A741-9322-93DAE4B50E4A}" type="parTrans" cxnId="{CE32C5E7-8182-8B4A-9A8D-964951198B17}">
      <dgm:prSet/>
      <dgm:spPr/>
      <dgm:t>
        <a:bodyPr/>
        <a:lstStyle/>
        <a:p>
          <a:endParaRPr lang="en-US"/>
        </a:p>
      </dgm:t>
    </dgm:pt>
    <dgm:pt modelId="{1570BC61-0589-4845-9D20-F456D42F44E1}" type="sibTrans" cxnId="{CE32C5E7-8182-8B4A-9A8D-964951198B17}">
      <dgm:prSet/>
      <dgm:spPr/>
      <dgm:t>
        <a:bodyPr/>
        <a:lstStyle/>
        <a:p>
          <a:endParaRPr lang="en-US"/>
        </a:p>
      </dgm:t>
    </dgm:pt>
    <dgm:pt modelId="{81943230-DF3D-484B-B503-419EAB539D27}">
      <dgm:prSet phldrT="[Text]"/>
      <dgm:spPr/>
      <dgm:t>
        <a:bodyPr/>
        <a:lstStyle/>
        <a:p>
          <a:r>
            <a:rPr lang="en-US" dirty="0"/>
            <a:t>Implement Plan</a:t>
          </a:r>
        </a:p>
      </dgm:t>
    </dgm:pt>
    <dgm:pt modelId="{CF98BBA9-B39F-DB4C-B2FD-F5C1CAC56B77}" type="parTrans" cxnId="{FE597A8A-E3D7-404D-AA5C-2C9C5A8EC9B8}">
      <dgm:prSet/>
      <dgm:spPr/>
      <dgm:t>
        <a:bodyPr/>
        <a:lstStyle/>
        <a:p>
          <a:endParaRPr lang="en-US"/>
        </a:p>
      </dgm:t>
    </dgm:pt>
    <dgm:pt modelId="{A762D40E-F988-8747-841F-377F5E311195}" type="sibTrans" cxnId="{FE597A8A-E3D7-404D-AA5C-2C9C5A8EC9B8}">
      <dgm:prSet/>
      <dgm:spPr/>
      <dgm:t>
        <a:bodyPr/>
        <a:lstStyle/>
        <a:p>
          <a:endParaRPr lang="en-US"/>
        </a:p>
      </dgm:t>
    </dgm:pt>
    <dgm:pt modelId="{064A5625-167F-DA40-9BDE-4256BD2E91D1}" type="pres">
      <dgm:prSet presAssocID="{6B7F0840-5380-AF4A-A9D8-962CB99D219B}" presName="Name0" presStyleCnt="0">
        <dgm:presLayoutVars>
          <dgm:dir/>
          <dgm:resizeHandles val="exact"/>
        </dgm:presLayoutVars>
      </dgm:prSet>
      <dgm:spPr/>
    </dgm:pt>
    <dgm:pt modelId="{CF32A362-4E13-D446-999F-2E38B4E95FA5}" type="pres">
      <dgm:prSet presAssocID="{6B7F0840-5380-AF4A-A9D8-962CB99D219B}" presName="cycle" presStyleCnt="0"/>
      <dgm:spPr/>
    </dgm:pt>
    <dgm:pt modelId="{8236EFA5-C884-CA4D-800A-B3D064D45F87}" type="pres">
      <dgm:prSet presAssocID="{CB567834-A549-144D-A71C-442D92101B37}" presName="nodeFirstNode" presStyleLbl="node1" presStyleIdx="0" presStyleCnt="5" custRadScaleRad="110706" custRadScaleInc="142601">
        <dgm:presLayoutVars>
          <dgm:bulletEnabled val="1"/>
        </dgm:presLayoutVars>
      </dgm:prSet>
      <dgm:spPr/>
    </dgm:pt>
    <dgm:pt modelId="{7832F2DC-FBBC-434D-A7BE-9530318D11E8}" type="pres">
      <dgm:prSet presAssocID="{FBDD13F8-1C02-1F4D-91C6-74B34C005066}" presName="sibTransFirstNode" presStyleLbl="bgShp" presStyleIdx="0" presStyleCnt="1" custLinFactNeighborX="-37372" custLinFactNeighborY="-29583"/>
      <dgm:spPr/>
    </dgm:pt>
    <dgm:pt modelId="{66B3F85C-A0B7-5A43-92B1-004018217988}" type="pres">
      <dgm:prSet presAssocID="{81943230-DF3D-484B-B503-419EAB539D27}" presName="nodeFollowingNodes" presStyleLbl="node1" presStyleIdx="1" presStyleCnt="5" custRadScaleRad="108239" custRadScaleInc="102043">
        <dgm:presLayoutVars>
          <dgm:bulletEnabled val="1"/>
        </dgm:presLayoutVars>
      </dgm:prSet>
      <dgm:spPr/>
    </dgm:pt>
    <dgm:pt modelId="{2DF1B5BE-4C37-C644-B286-AE773504A19A}" type="pres">
      <dgm:prSet presAssocID="{484B5A86-708C-1E49-8543-F3E40ECFA0C2}" presName="nodeFollowingNodes" presStyleLbl="node1" presStyleIdx="2" presStyleCnt="5" custRadScaleRad="82924" custRadScaleInc="-212278">
        <dgm:presLayoutVars>
          <dgm:bulletEnabled val="1"/>
        </dgm:presLayoutVars>
      </dgm:prSet>
      <dgm:spPr/>
    </dgm:pt>
    <dgm:pt modelId="{0BC1FA36-E8FC-434E-8BB9-66B18A51BB98}" type="pres">
      <dgm:prSet presAssocID="{8BB5AA00-AE08-584C-9D85-2B939E854874}" presName="nodeFollowingNodes" presStyleLbl="node1" presStyleIdx="3" presStyleCnt="5" custScaleX="162194" custScaleY="192254" custRadScaleRad="102037" custRadScaleInc="34195">
        <dgm:presLayoutVars>
          <dgm:bulletEnabled val="1"/>
        </dgm:presLayoutVars>
      </dgm:prSet>
      <dgm:spPr/>
    </dgm:pt>
    <dgm:pt modelId="{6F79ADE3-CD57-C947-8736-85246AF3EBA2}" type="pres">
      <dgm:prSet presAssocID="{27FC4D3F-52DB-F949-B664-0CEC0769D93A}" presName="nodeFollowingNodes" presStyleLbl="node1" presStyleIdx="4" presStyleCnt="5" custRadScaleRad="118562" custRadScaleInc="2925">
        <dgm:presLayoutVars>
          <dgm:bulletEnabled val="1"/>
        </dgm:presLayoutVars>
      </dgm:prSet>
      <dgm:spPr/>
    </dgm:pt>
  </dgm:ptLst>
  <dgm:cxnLst>
    <dgm:cxn modelId="{7AED790E-D438-3046-B42D-A96ABB1F75C4}" srcId="{6B7F0840-5380-AF4A-A9D8-962CB99D219B}" destId="{8BB5AA00-AE08-584C-9D85-2B939E854874}" srcOrd="3" destOrd="0" parTransId="{B4D03F38-8825-E646-8248-9F98FCA33768}" sibTransId="{46C5CBA4-2961-1E42-B36B-E4517D5C61E0}"/>
    <dgm:cxn modelId="{3D906827-25C2-7D49-B039-19B3286B4B07}" srcId="{6B7F0840-5380-AF4A-A9D8-962CB99D219B}" destId="{484B5A86-708C-1E49-8543-F3E40ECFA0C2}" srcOrd="2" destOrd="0" parTransId="{A929E4EF-1E8E-AE40-8695-C2D01269FA18}" sibTransId="{05A09617-277A-6D48-83A7-BE26AFA05D8D}"/>
    <dgm:cxn modelId="{F532012C-A987-4783-96CC-F0562CE51603}" type="presOf" srcId="{CB567834-A549-144D-A71C-442D92101B37}" destId="{8236EFA5-C884-CA4D-800A-B3D064D45F87}" srcOrd="0" destOrd="0" presId="urn:microsoft.com/office/officeart/2005/8/layout/cycle3"/>
    <dgm:cxn modelId="{05884162-8C3B-A749-8880-E6875B6079D9}" srcId="{6B7F0840-5380-AF4A-A9D8-962CB99D219B}" destId="{CB567834-A549-144D-A71C-442D92101B37}" srcOrd="0" destOrd="0" parTransId="{2C4C87E7-34C8-2141-B64B-63D51CE46155}" sibTransId="{FBDD13F8-1C02-1F4D-91C6-74B34C005066}"/>
    <dgm:cxn modelId="{3F73E56C-993D-48D2-863E-B0ECFFC65EFC}" type="presOf" srcId="{81943230-DF3D-484B-B503-419EAB539D27}" destId="{66B3F85C-A0B7-5A43-92B1-004018217988}" srcOrd="0" destOrd="0" presId="urn:microsoft.com/office/officeart/2005/8/layout/cycle3"/>
    <dgm:cxn modelId="{67F90D77-3CD6-4FD1-9BEF-91FC8E60704A}" type="presOf" srcId="{FBDD13F8-1C02-1F4D-91C6-74B34C005066}" destId="{7832F2DC-FBBC-434D-A7BE-9530318D11E8}" srcOrd="0" destOrd="0" presId="urn:microsoft.com/office/officeart/2005/8/layout/cycle3"/>
    <dgm:cxn modelId="{FE597A8A-E3D7-404D-AA5C-2C9C5A8EC9B8}" srcId="{6B7F0840-5380-AF4A-A9D8-962CB99D219B}" destId="{81943230-DF3D-484B-B503-419EAB539D27}" srcOrd="1" destOrd="0" parTransId="{CF98BBA9-B39F-DB4C-B2FD-F5C1CAC56B77}" sibTransId="{A762D40E-F988-8747-841F-377F5E311195}"/>
    <dgm:cxn modelId="{9A5ED6AA-6132-4E6F-B38B-30F507CB9C13}" type="presOf" srcId="{484B5A86-708C-1E49-8543-F3E40ECFA0C2}" destId="{2DF1B5BE-4C37-C644-B286-AE773504A19A}" srcOrd="0" destOrd="0" presId="urn:microsoft.com/office/officeart/2005/8/layout/cycle3"/>
    <dgm:cxn modelId="{39D2B1D6-5D52-4E81-8DD6-806297970FA7}" type="presOf" srcId="{27FC4D3F-52DB-F949-B664-0CEC0769D93A}" destId="{6F79ADE3-CD57-C947-8736-85246AF3EBA2}" srcOrd="0" destOrd="0" presId="urn:microsoft.com/office/officeart/2005/8/layout/cycle3"/>
    <dgm:cxn modelId="{764CE3D7-ABAD-4B25-AB0A-8D34CFF251CA}" type="presOf" srcId="{6B7F0840-5380-AF4A-A9D8-962CB99D219B}" destId="{064A5625-167F-DA40-9BDE-4256BD2E91D1}" srcOrd="0" destOrd="0" presId="urn:microsoft.com/office/officeart/2005/8/layout/cycle3"/>
    <dgm:cxn modelId="{CE32C5E7-8182-8B4A-9A8D-964951198B17}" srcId="{6B7F0840-5380-AF4A-A9D8-962CB99D219B}" destId="{27FC4D3F-52DB-F949-B664-0CEC0769D93A}" srcOrd="4" destOrd="0" parTransId="{3540AC70-AC51-A741-9322-93DAE4B50E4A}" sibTransId="{1570BC61-0589-4845-9D20-F456D42F44E1}"/>
    <dgm:cxn modelId="{A85269F8-D78A-476C-B8C0-EA15D5D4070E}" type="presOf" srcId="{8BB5AA00-AE08-584C-9D85-2B939E854874}" destId="{0BC1FA36-E8FC-434E-8BB9-66B18A51BB98}" srcOrd="0" destOrd="0" presId="urn:microsoft.com/office/officeart/2005/8/layout/cycle3"/>
    <dgm:cxn modelId="{3A71C3C6-6642-49B1-B4B4-686D10847658}" type="presParOf" srcId="{064A5625-167F-DA40-9BDE-4256BD2E91D1}" destId="{CF32A362-4E13-D446-999F-2E38B4E95FA5}" srcOrd="0" destOrd="0" presId="urn:microsoft.com/office/officeart/2005/8/layout/cycle3"/>
    <dgm:cxn modelId="{A66CF0EA-C4FA-42CD-AA32-3C1F30F8CC8A}" type="presParOf" srcId="{CF32A362-4E13-D446-999F-2E38B4E95FA5}" destId="{8236EFA5-C884-CA4D-800A-B3D064D45F87}" srcOrd="0" destOrd="0" presId="urn:microsoft.com/office/officeart/2005/8/layout/cycle3"/>
    <dgm:cxn modelId="{A91B6DD9-F474-4267-91BB-0E2165DFE204}" type="presParOf" srcId="{CF32A362-4E13-D446-999F-2E38B4E95FA5}" destId="{7832F2DC-FBBC-434D-A7BE-9530318D11E8}" srcOrd="1" destOrd="0" presId="urn:microsoft.com/office/officeart/2005/8/layout/cycle3"/>
    <dgm:cxn modelId="{BC89433A-5F49-4362-B47C-FB8AAB5DA6A3}" type="presParOf" srcId="{CF32A362-4E13-D446-999F-2E38B4E95FA5}" destId="{66B3F85C-A0B7-5A43-92B1-004018217988}" srcOrd="2" destOrd="0" presId="urn:microsoft.com/office/officeart/2005/8/layout/cycle3"/>
    <dgm:cxn modelId="{18A285A1-D41F-4AD7-8692-6AFDB93A3A9E}" type="presParOf" srcId="{CF32A362-4E13-D446-999F-2E38B4E95FA5}" destId="{2DF1B5BE-4C37-C644-B286-AE773504A19A}" srcOrd="3" destOrd="0" presId="urn:microsoft.com/office/officeart/2005/8/layout/cycle3"/>
    <dgm:cxn modelId="{822735E9-3F8C-4306-9E4E-C1605CA88AE8}" type="presParOf" srcId="{CF32A362-4E13-D446-999F-2E38B4E95FA5}" destId="{0BC1FA36-E8FC-434E-8BB9-66B18A51BB98}" srcOrd="4" destOrd="0" presId="urn:microsoft.com/office/officeart/2005/8/layout/cycle3"/>
    <dgm:cxn modelId="{263F235F-CCFB-4470-9467-62D4431191B4}" type="presParOf" srcId="{CF32A362-4E13-D446-999F-2E38B4E95FA5}" destId="{6F79ADE3-CD57-C947-8736-85246AF3EBA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2E314-10B5-4067-AE64-6FEE55CD23C3}">
      <dsp:nvSpPr>
        <dsp:cNvPr id="0" name=""/>
        <dsp:cNvSpPr/>
      </dsp:nvSpPr>
      <dsp:spPr>
        <a:xfrm>
          <a:off x="1219198" y="2417"/>
          <a:ext cx="3657603" cy="565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Introduction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5 minutes</a:t>
          </a:r>
        </a:p>
      </dsp:txBody>
      <dsp:txXfrm>
        <a:off x="1235757" y="18976"/>
        <a:ext cx="3624485" cy="532248"/>
      </dsp:txXfrm>
    </dsp:sp>
    <dsp:sp modelId="{F8420209-20D5-40E9-94C6-4C597996ADBE}">
      <dsp:nvSpPr>
        <dsp:cNvPr id="0" name=""/>
        <dsp:cNvSpPr/>
      </dsp:nvSpPr>
      <dsp:spPr>
        <a:xfrm rot="5400000">
          <a:off x="2941993" y="581918"/>
          <a:ext cx="212012" cy="254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971675" y="603119"/>
        <a:ext cx="152648" cy="148408"/>
      </dsp:txXfrm>
    </dsp:sp>
    <dsp:sp modelId="{772C19A4-6FAB-428A-ACD9-CDE42B6C8774}">
      <dsp:nvSpPr>
        <dsp:cNvPr id="0" name=""/>
        <dsp:cNvSpPr/>
      </dsp:nvSpPr>
      <dsp:spPr>
        <a:xfrm>
          <a:off x="1219198" y="850467"/>
          <a:ext cx="3657603" cy="565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Snapshot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5 minutes</a:t>
          </a:r>
        </a:p>
      </dsp:txBody>
      <dsp:txXfrm>
        <a:off x="1235757" y="867026"/>
        <a:ext cx="3624485" cy="532248"/>
      </dsp:txXfrm>
    </dsp:sp>
    <dsp:sp modelId="{C362EE9D-B237-452E-8F3B-FA65448D350A}">
      <dsp:nvSpPr>
        <dsp:cNvPr id="0" name=""/>
        <dsp:cNvSpPr/>
      </dsp:nvSpPr>
      <dsp:spPr>
        <a:xfrm rot="5400000">
          <a:off x="2941993" y="1429967"/>
          <a:ext cx="212012" cy="254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971675" y="1451168"/>
        <a:ext cx="152648" cy="148408"/>
      </dsp:txXfrm>
    </dsp:sp>
    <dsp:sp modelId="{561BF136-01F6-4B2E-BCFE-85062689B450}">
      <dsp:nvSpPr>
        <dsp:cNvPr id="0" name=""/>
        <dsp:cNvSpPr/>
      </dsp:nvSpPr>
      <dsp:spPr>
        <a:xfrm>
          <a:off x="1219198" y="1698516"/>
          <a:ext cx="3657603" cy="565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Functional Analysis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5 – 10 minutes</a:t>
          </a:r>
        </a:p>
      </dsp:txBody>
      <dsp:txXfrm>
        <a:off x="1235757" y="1715075"/>
        <a:ext cx="3624485" cy="532248"/>
      </dsp:txXfrm>
    </dsp:sp>
    <dsp:sp modelId="{EB8AE8A6-FF67-43EC-B945-F62A9366B2CB}">
      <dsp:nvSpPr>
        <dsp:cNvPr id="0" name=""/>
        <dsp:cNvSpPr/>
      </dsp:nvSpPr>
      <dsp:spPr>
        <a:xfrm rot="5400000">
          <a:off x="2941993" y="2278017"/>
          <a:ext cx="212012" cy="254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971675" y="2299218"/>
        <a:ext cx="152648" cy="148408"/>
      </dsp:txXfrm>
    </dsp:sp>
    <dsp:sp modelId="{7E66A0EF-EE4D-4EB4-9197-6F10AFC75FBC}">
      <dsp:nvSpPr>
        <dsp:cNvPr id="0" name=""/>
        <dsp:cNvSpPr/>
      </dsp:nvSpPr>
      <dsp:spPr>
        <a:xfrm>
          <a:off x="1219198" y="2546566"/>
          <a:ext cx="3657603" cy="565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Problem Summary/Behavior Change Plan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5 – 10 minutes</a:t>
          </a:r>
        </a:p>
      </dsp:txBody>
      <dsp:txXfrm>
        <a:off x="1235757" y="2563125"/>
        <a:ext cx="3624485" cy="532248"/>
      </dsp:txXfrm>
    </dsp:sp>
    <dsp:sp modelId="{4AC83230-71C5-4BA8-B2CD-7A12BE712E4A}">
      <dsp:nvSpPr>
        <dsp:cNvPr id="0" name=""/>
        <dsp:cNvSpPr/>
      </dsp:nvSpPr>
      <dsp:spPr>
        <a:xfrm rot="5400000">
          <a:off x="2941993" y="3126066"/>
          <a:ext cx="212012" cy="254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971675" y="3147267"/>
        <a:ext cx="152648" cy="148408"/>
      </dsp:txXfrm>
    </dsp:sp>
    <dsp:sp modelId="{04C36EDE-8633-4D7B-9171-78150056C413}">
      <dsp:nvSpPr>
        <dsp:cNvPr id="0" name=""/>
        <dsp:cNvSpPr/>
      </dsp:nvSpPr>
      <dsp:spPr>
        <a:xfrm>
          <a:off x="1219198" y="3394615"/>
          <a:ext cx="3657603" cy="565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Charting/Feedback to PCP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5 minutes</a:t>
          </a:r>
        </a:p>
      </dsp:txBody>
      <dsp:txXfrm>
        <a:off x="1235757" y="3411174"/>
        <a:ext cx="3624485" cy="532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00AC7-76E3-3D42-9EAE-20D363D7B385}">
      <dsp:nvSpPr>
        <dsp:cNvPr id="0" name=""/>
        <dsp:cNvSpPr/>
      </dsp:nvSpPr>
      <dsp:spPr>
        <a:xfrm>
          <a:off x="2074667" y="-236334"/>
          <a:ext cx="4537464" cy="4537464"/>
        </a:xfrm>
        <a:prstGeom prst="circularArrow">
          <a:avLst>
            <a:gd name="adj1" fmla="val 5544"/>
            <a:gd name="adj2" fmla="val 330680"/>
            <a:gd name="adj3" fmla="val 13761681"/>
            <a:gd name="adj4" fmla="val 1739463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1F957B-8070-A842-B577-EFF00238941A}">
      <dsp:nvSpPr>
        <dsp:cNvPr id="0" name=""/>
        <dsp:cNvSpPr/>
      </dsp:nvSpPr>
      <dsp:spPr>
        <a:xfrm>
          <a:off x="3274516" y="-207049"/>
          <a:ext cx="2137767" cy="10688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Introduction</a:t>
          </a:r>
        </a:p>
      </dsp:txBody>
      <dsp:txXfrm>
        <a:off x="3326695" y="-154870"/>
        <a:ext cx="2033409" cy="964525"/>
      </dsp:txXfrm>
    </dsp:sp>
    <dsp:sp modelId="{99F8F91E-CC8B-1E43-9E0E-43AE25B82FAB}">
      <dsp:nvSpPr>
        <dsp:cNvPr id="0" name=""/>
        <dsp:cNvSpPr/>
      </dsp:nvSpPr>
      <dsp:spPr>
        <a:xfrm>
          <a:off x="5638805" y="2173753"/>
          <a:ext cx="2137767" cy="1979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Life Context Questions &amp; Functional Analysis</a:t>
          </a:r>
        </a:p>
      </dsp:txBody>
      <dsp:txXfrm>
        <a:off x="5735419" y="2270367"/>
        <a:ext cx="1944539" cy="1785916"/>
      </dsp:txXfrm>
    </dsp:sp>
    <dsp:sp modelId="{2DF1B5BE-4C37-C644-B286-AE773504A19A}">
      <dsp:nvSpPr>
        <dsp:cNvPr id="0" name=""/>
        <dsp:cNvSpPr/>
      </dsp:nvSpPr>
      <dsp:spPr>
        <a:xfrm>
          <a:off x="5638799" y="800084"/>
          <a:ext cx="2137767" cy="10688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Outcome Measure</a:t>
          </a:r>
        </a:p>
      </dsp:txBody>
      <dsp:txXfrm>
        <a:off x="5690978" y="852263"/>
        <a:ext cx="2033409" cy="964525"/>
      </dsp:txXfrm>
    </dsp:sp>
    <dsp:sp modelId="{0BC1FA36-E8FC-434E-8BB9-66B18A51BB98}">
      <dsp:nvSpPr>
        <dsp:cNvPr id="0" name=""/>
        <dsp:cNvSpPr/>
      </dsp:nvSpPr>
      <dsp:spPr>
        <a:xfrm>
          <a:off x="1752600" y="2552691"/>
          <a:ext cx="3467330" cy="19025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"/>
            </a:rPr>
            <a:t>Problem Summary Statement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"/>
            </a:rPr>
            <a:t>Behavior Change Goal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845477" y="2645568"/>
        <a:ext cx="3281576" cy="1716837"/>
      </dsp:txXfrm>
    </dsp:sp>
    <dsp:sp modelId="{6F79ADE3-CD57-C947-8736-85246AF3EBA2}">
      <dsp:nvSpPr>
        <dsp:cNvPr id="0" name=""/>
        <dsp:cNvSpPr/>
      </dsp:nvSpPr>
      <dsp:spPr>
        <a:xfrm>
          <a:off x="1434266" y="1129969"/>
          <a:ext cx="2137767" cy="10688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Charting &amp; Feedback</a:t>
          </a:r>
        </a:p>
      </dsp:txBody>
      <dsp:txXfrm>
        <a:off x="1486445" y="1182148"/>
        <a:ext cx="2033409" cy="964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2F2DC-FBBC-434D-A7BE-9530318D11E8}">
      <dsp:nvSpPr>
        <dsp:cNvPr id="0" name=""/>
        <dsp:cNvSpPr/>
      </dsp:nvSpPr>
      <dsp:spPr>
        <a:xfrm>
          <a:off x="2514608" y="152395"/>
          <a:ext cx="4537464" cy="4537464"/>
        </a:xfrm>
        <a:prstGeom prst="circularArrow">
          <a:avLst>
            <a:gd name="adj1" fmla="val 5544"/>
            <a:gd name="adj2" fmla="val 330680"/>
            <a:gd name="adj3" fmla="val 13761681"/>
            <a:gd name="adj4" fmla="val 1739463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36EFA5-C884-CA4D-800A-B3D064D45F87}">
      <dsp:nvSpPr>
        <dsp:cNvPr id="0" name=""/>
        <dsp:cNvSpPr/>
      </dsp:nvSpPr>
      <dsp:spPr>
        <a:xfrm>
          <a:off x="5410198" y="1523998"/>
          <a:ext cx="2137767" cy="10688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Assess Improvement </a:t>
          </a:r>
        </a:p>
      </dsp:txBody>
      <dsp:txXfrm>
        <a:off x="5462377" y="1576177"/>
        <a:ext cx="2033409" cy="964525"/>
      </dsp:txXfrm>
    </dsp:sp>
    <dsp:sp modelId="{66B3F85C-A0B7-5A43-92B1-004018217988}">
      <dsp:nvSpPr>
        <dsp:cNvPr id="0" name=""/>
        <dsp:cNvSpPr/>
      </dsp:nvSpPr>
      <dsp:spPr>
        <a:xfrm>
          <a:off x="4800603" y="3124192"/>
          <a:ext cx="2137767" cy="10688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Implement Plan</a:t>
          </a:r>
        </a:p>
      </dsp:txBody>
      <dsp:txXfrm>
        <a:off x="4852782" y="3176371"/>
        <a:ext cx="2033409" cy="964525"/>
      </dsp:txXfrm>
    </dsp:sp>
    <dsp:sp modelId="{2DF1B5BE-4C37-C644-B286-AE773504A19A}">
      <dsp:nvSpPr>
        <dsp:cNvPr id="0" name=""/>
        <dsp:cNvSpPr/>
      </dsp:nvSpPr>
      <dsp:spPr>
        <a:xfrm>
          <a:off x="3733805" y="152406"/>
          <a:ext cx="2137767" cy="10688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Outcome Measure</a:t>
          </a:r>
        </a:p>
      </dsp:txBody>
      <dsp:txXfrm>
        <a:off x="3785984" y="204585"/>
        <a:ext cx="2033409" cy="964525"/>
      </dsp:txXfrm>
    </dsp:sp>
    <dsp:sp modelId="{0BC1FA36-E8FC-434E-8BB9-66B18A51BB98}">
      <dsp:nvSpPr>
        <dsp:cNvPr id="0" name=""/>
        <dsp:cNvSpPr/>
      </dsp:nvSpPr>
      <dsp:spPr>
        <a:xfrm>
          <a:off x="963014" y="2286001"/>
          <a:ext cx="3467330" cy="20549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"/>
            </a:rPr>
            <a:t>Functional Analysis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"/>
            </a:rPr>
            <a:t>(if needed)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"/>
            </a:rPr>
            <a:t>Problem Specification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"/>
            </a:rPr>
            <a:t>• Conceptualization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"/>
            </a:rPr>
            <a:t>• Teaching New Behavior</a:t>
          </a:r>
          <a:endParaRPr lang="en-US" sz="2000" kern="1200" dirty="0"/>
        </a:p>
      </dsp:txBody>
      <dsp:txXfrm>
        <a:off x="1063329" y="2386316"/>
        <a:ext cx="3266700" cy="1854341"/>
      </dsp:txXfrm>
    </dsp:sp>
    <dsp:sp modelId="{6F79ADE3-CD57-C947-8736-85246AF3EBA2}">
      <dsp:nvSpPr>
        <dsp:cNvPr id="0" name=""/>
        <dsp:cNvSpPr/>
      </dsp:nvSpPr>
      <dsp:spPr>
        <a:xfrm>
          <a:off x="1115414" y="914398"/>
          <a:ext cx="2137767" cy="10688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Charting &amp; Feedback</a:t>
          </a:r>
        </a:p>
      </dsp:txBody>
      <dsp:txXfrm>
        <a:off x="1167593" y="966577"/>
        <a:ext cx="2033409" cy="964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65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EE5AB586-7460-D54B-9883-88DFFF7E1414}" type="datetime1">
              <a:rPr lang="en-US" smtClean="0"/>
              <a:t>7/4/18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D9C53C36-68E9-4193-BA9C-80588C7BB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709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C6B0A-DD66-BF4E-8EF9-BDC9D481AD4E}" type="slidenum">
              <a:rPr lang="en-US">
                <a:latin typeface="Arial" pitchFamily="-111" charset="0"/>
              </a:rPr>
              <a:pPr/>
              <a:t>1</a:t>
            </a:fld>
            <a:endParaRPr lang="en-US" dirty="0">
              <a:latin typeface="Arial" pitchFamily="-111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6350" y="733425"/>
            <a:ext cx="4764088" cy="3573463"/>
          </a:xfrm>
          <a:noFill/>
          <a:ln w="635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6640" y="4479248"/>
            <a:ext cx="5364480" cy="4321852"/>
          </a:xfrm>
          <a:noFill/>
        </p:spPr>
        <p:txBody>
          <a:bodyPr wrap="square" lIns="94728" tIns="46533" rIns="94728" bIns="46533" numCol="1" anchor="t" anchorCtr="0" compatLnSpc="1">
            <a:prstTxWarp prst="textNoShape">
              <a:avLst/>
            </a:prstTxWarp>
          </a:bodyPr>
          <a:lstStyle/>
          <a:p>
            <a:pPr defTabSz="975754">
              <a:spcBef>
                <a:spcPct val="0"/>
              </a:spcBef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Patti – establish self as expert</a:t>
            </a:r>
          </a:p>
          <a:p>
            <a:pPr lvl="1" defTabSz="975754">
              <a:spcBef>
                <a:spcPct val="0"/>
              </a:spcBef>
            </a:pPr>
            <a:r>
              <a:rPr lang="en-US" dirty="0"/>
              <a:t>Experience – working in the field and teaching</a:t>
            </a:r>
          </a:p>
          <a:p>
            <a:pPr lvl="1" defTabSz="975754">
              <a:spcBef>
                <a:spcPct val="0"/>
              </a:spcBef>
            </a:pPr>
            <a:r>
              <a:rPr lang="en-US" dirty="0"/>
              <a:t>Successes – real life examples (like the story about the BHC @ Yakima)</a:t>
            </a:r>
          </a:p>
          <a:p>
            <a:pPr lvl="1" defTabSz="975754">
              <a:spcBef>
                <a:spcPct val="0"/>
              </a:spcBef>
            </a:pPr>
            <a:r>
              <a:rPr lang="en-US" dirty="0"/>
              <a:t>Why interested in working with the Institute</a:t>
            </a:r>
          </a:p>
          <a:p>
            <a:pPr defTabSz="975754">
              <a:spcBef>
                <a:spcPct val="0"/>
              </a:spcBef>
            </a:pPr>
            <a:endParaRPr lang="en-US" sz="10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3C36-68E9-4193-BA9C-80588C7BB85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Patti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It starts</a:t>
            </a:r>
            <a:r>
              <a:rPr lang="en-US" baseline="0" dirty="0">
                <a:ea typeface="ＭＳ Ｐゴシック" pitchFamily="-111" charset="-128"/>
                <a:cs typeface="ＭＳ Ｐゴシック" pitchFamily="-111" charset="-128"/>
              </a:rPr>
              <a:t> most often with PCP referral, but patients may also self-refer (if they are patients at the clinic).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ea typeface="ＭＳ Ｐゴシック" pitchFamily="-111" charset="-128"/>
                <a:cs typeface="ＭＳ Ｐゴシック" pitchFamily="-111" charset="-128"/>
              </a:rPr>
              <a:t>Then, the BHC flow continues. . . </a:t>
            </a: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CFBEAD-D71D-0647-86D5-0716DBE88B1D}" type="slidenum">
              <a:rPr lang="en-US"/>
              <a:pPr/>
              <a:t>40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Patti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It starts</a:t>
            </a:r>
            <a:r>
              <a:rPr lang="en-US" baseline="0" dirty="0">
                <a:ea typeface="ＭＳ Ｐゴシック" pitchFamily="-111" charset="-128"/>
                <a:cs typeface="ＭＳ Ｐゴシック" pitchFamily="-111" charset="-128"/>
              </a:rPr>
              <a:t> most often with PCP referral, but patients may also self-refer (if they are patients at the clinic).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ea typeface="ＭＳ Ｐゴシック" pitchFamily="-111" charset="-128"/>
                <a:cs typeface="ＭＳ Ｐゴシック" pitchFamily="-111" charset="-128"/>
              </a:rPr>
              <a:t>Then, the BHC flow continues. . . </a:t>
            </a: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CFBEAD-D71D-0647-86D5-0716DBE88B1D}" type="slidenum">
              <a:rPr lang="en-US"/>
              <a:pPr/>
              <a:t>41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718309" indent="-3923957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873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746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362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149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95394F-7E76-B54D-9692-47DC21309B09}" type="slidenum">
              <a:rPr lang="en-US" sz="1300">
                <a:latin typeface="Calibri" charset="0"/>
              </a:rPr>
              <a:pPr eaLnBrk="1" hangingPunct="1"/>
              <a:t>48</a:t>
            </a:fld>
            <a:endParaRPr lang="en-US" sz="1300" dirty="0">
              <a:latin typeface="Calibri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 dirty="0">
                <a:latin typeface="Lucida Grande" charset="0"/>
                <a:cs typeface="Lucida Grande" charset="0"/>
                <a:sym typeface="Lucida Grande" charset="0"/>
              </a:rPr>
              <a:t>Choose 2, one for AM and one for PM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 dirty="0">
                <a:latin typeface="Lucida Grande" charset="0"/>
                <a:cs typeface="Lucida Grande" charset="0"/>
                <a:sym typeface="Lucida Grande" charset="0"/>
              </a:rPr>
              <a:t>Choose 2, one for AM and one for PM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 dirty="0">
                <a:latin typeface="Lucida Grande" charset="0"/>
                <a:cs typeface="Lucida Grande" charset="0"/>
                <a:sym typeface="Lucida Grande" charset="0"/>
              </a:rPr>
              <a:t>Choose 2, one for AM and one for PM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 dirty="0">
                <a:latin typeface="Lucida Grande" charset="0"/>
                <a:cs typeface="Lucida Grande" charset="0"/>
                <a:sym typeface="Lucida Grande" charset="0"/>
              </a:rPr>
              <a:t>Choose 2, one for AM and one for PM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 dirty="0">
                <a:latin typeface="Lucida Grande" charset="0"/>
                <a:cs typeface="Lucida Grande" charset="0"/>
                <a:sym typeface="Lucida Grande" charset="0"/>
              </a:rPr>
              <a:t>Choose 2, one for AM and one for PM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 dirty="0">
                <a:latin typeface="Lucida Grande" charset="0"/>
                <a:cs typeface="Lucida Grande" charset="0"/>
                <a:sym typeface="Lucida Grande" charset="0"/>
              </a:rPr>
              <a:t>Choose 2, one for AM and one for PM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3C36-68E9-4193-BA9C-80588C7BB85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 dirty="0">
                <a:latin typeface="Lucida Grande" charset="0"/>
                <a:cs typeface="Lucida Grande" charset="0"/>
                <a:sym typeface="Lucida Grande" charset="0"/>
              </a:rPr>
              <a:t>Choose 2, one for AM and one for PM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3C36-68E9-4193-BA9C-80588C7BB85B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10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3C36-68E9-4193-BA9C-80588C7BB85B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04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 dirty="0">
                <a:latin typeface="Lucida Grande" charset="0"/>
                <a:cs typeface="Lucida Grande" charset="0"/>
                <a:sym typeface="Lucida Grande" charset="0"/>
              </a:rPr>
              <a:t>Choose 2, one for AM and one for PM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 dirty="0">
                <a:latin typeface="Lucida Grande" charset="0"/>
                <a:cs typeface="Lucida Grande" charset="0"/>
                <a:sym typeface="Lucida Grande" charset="0"/>
              </a:rPr>
              <a:t>Choose 2, one for AM and one for PM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 dirty="0">
                <a:latin typeface="Lucida Grande" charset="0"/>
                <a:cs typeface="Lucida Grande" charset="0"/>
                <a:sym typeface="Lucida Grande" charset="0"/>
              </a:rPr>
              <a:t>Choose 2, one for AM and one for PM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Patti </a:t>
            </a:r>
          </a:p>
          <a:p>
            <a:r>
              <a:rPr lang="en-US" dirty="0"/>
              <a:t>Developed by a team; linked with QI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3C36-68E9-4193-BA9C-80588C7BB85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Patti</a:t>
            </a:r>
          </a:p>
          <a:p>
            <a:endParaRPr lang="en-US" dirty="0"/>
          </a:p>
          <a:p>
            <a:r>
              <a:rPr lang="en-US" dirty="0"/>
              <a:t>Talk about Jeff’s: Do You Want to Make a Lifestyle Change? Check-in screening.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3C36-68E9-4193-BA9C-80588C7BB85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3C36-68E9-4193-BA9C-80588C7BB85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KE:</a:t>
            </a:r>
            <a:r>
              <a:rPr lang="en-US" baseline="0" dirty="0"/>
              <a:t> We will have flip charts and markers available for you in case you want/need to keep a parking lot of questions or ideas and go back to them at the end of the day.</a:t>
            </a:r>
          </a:p>
          <a:p>
            <a:r>
              <a:rPr lang="en-US" baseline="0" dirty="0"/>
              <a:t>PR: Great I love parking lots</a:t>
            </a:r>
            <a:r>
              <a:rPr lang="en-US" baseline="0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3C36-68E9-4193-BA9C-80588C7BB85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3C36-68E9-4193-BA9C-80588C7BB85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Patti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3C36-68E9-4193-BA9C-80588C7BB85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8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Patti 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CFBEAD-D71D-0647-86D5-0716DBE88B1D}" type="slidenum">
              <a:rPr lang="en-US"/>
              <a:pPr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7468">
              <a:defRPr/>
            </a:pPr>
            <a:r>
              <a:rPr lang="en-US" dirty="0"/>
              <a:t>Patti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3C36-68E9-4193-BA9C-80588C7BB85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3C36-68E9-4193-BA9C-80588C7BB85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3C36-68E9-4193-BA9C-80588C7BB85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6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3C36-68E9-4193-BA9C-80588C7BB85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0" y="1600201"/>
            <a:ext cx="3657600" cy="327659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7315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315200" cy="1470025"/>
          </a:xfrm>
        </p:spPr>
        <p:txBody>
          <a:bodyPr/>
          <a:lstStyle>
            <a:lvl1pPr>
              <a:defRPr>
                <a:solidFill>
                  <a:srgbClr val="0079C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91000"/>
            <a:ext cx="54864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0079C2"/>
                </a:solidFill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nk (graphic, chart,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 - no gree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24400"/>
            <a:ext cx="5486400" cy="533400"/>
          </a:xfrm>
        </p:spPr>
        <p:txBody>
          <a:bodyPr anchor="ctr" anchorCtr="0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799"/>
            <a:ext cx="5486400" cy="3657601"/>
          </a:xfrm>
          <a:ln w="57150">
            <a:solidFill>
              <a:srgbClr val="6FCDE4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533400"/>
          </a:xfrm>
        </p:spPr>
        <p:txBody>
          <a:bodyPr anchor="ctr" anchorCtr="0"/>
          <a:lstStyle>
            <a:lvl1pPr marL="0" indent="0" algn="ctr">
              <a:buNone/>
              <a:defRPr sz="1400" b="1">
                <a:solidFill>
                  <a:srgbClr val="B4CD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0DCC35-C7DB-9440-BC3A-1BF9BD989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1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FE0641-B8E4-D544-8654-E3A1A1929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5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01600" cmpd="tri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8" r:id="rId4"/>
    <p:sldLayoutId id="2147483674" r:id="rId5"/>
    <p:sldLayoutId id="2147483665" r:id="rId6"/>
    <p:sldLayoutId id="2147483666" r:id="rId7"/>
    <p:sldLayoutId id="2147483675" r:id="rId8"/>
    <p:sldLayoutId id="214748367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rgbClr val="0079C2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79C2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FCE83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FCE83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FCE83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FCE83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2336" y="2307264"/>
            <a:ext cx="4419600" cy="1343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3200" b="1" dirty="0">
              <a:solidFill>
                <a:srgbClr val="5C7839"/>
              </a:solidFill>
              <a:ea typeface="Helvetica" pitchFamily="-111" charset="0"/>
              <a:cs typeface="Helvetica" pitchFamily="-111" charset="0"/>
            </a:endParaRPr>
          </a:p>
          <a:p>
            <a:pPr eaLnBrk="0" hangingPunct="0"/>
            <a:r>
              <a:rPr lang="en-US" sz="3200" b="1" dirty="0">
                <a:ea typeface="Helvetica" pitchFamily="-111" charset="0"/>
                <a:cs typeface="Helvetica" pitchFamily="-111" charset="0"/>
              </a:rPr>
              <a:t>Kirk Strosahl, Ph.D.</a:t>
            </a:r>
          </a:p>
          <a:p>
            <a:pPr eaLnBrk="0" hangingPunct="0"/>
            <a:r>
              <a:rPr lang="en-US" sz="2000" b="1" dirty="0" err="1">
                <a:solidFill>
                  <a:srgbClr val="0079C2"/>
                </a:solidFill>
                <a:ea typeface="Helvetica" pitchFamily="-111" charset="0"/>
                <a:cs typeface="Helvetica" pitchFamily="-111" charset="0"/>
              </a:rPr>
              <a:t>kirk@heartmattersconsulting.com</a:t>
            </a:r>
            <a:endParaRPr lang="en-US" sz="2000" b="1" dirty="0">
              <a:solidFill>
                <a:srgbClr val="5C7839"/>
              </a:solidFill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57200" y="76200"/>
            <a:ext cx="75612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79C2"/>
                </a:solidFill>
                <a:ea typeface="Helvetica" pitchFamily="-111" charset="0"/>
                <a:cs typeface="Helvetica" pitchFamily="-111" charset="0"/>
              </a:rPr>
              <a:t>Behavioral Consultation In Primary Care: Principles, Competencies and Clinical Strategies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5181600"/>
            <a:ext cx="7620001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B4CD9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3"/>
                </a:solidFill>
                <a:effectLst>
                  <a:glow rad="63500">
                    <a:schemeClr val="accent1">
                      <a:alpha val="75000"/>
                    </a:schemeClr>
                  </a:glow>
                  <a:reflection stA="0" endPos="0" dir="5400000" sy="-100000" algn="bl" rotWithShape="0"/>
                </a:effectLst>
                <a:latin typeface="Helvetica"/>
                <a:cs typeface="Helvetica"/>
              </a:rPr>
              <a:t>Winner of the 2009 APA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3"/>
                </a:solidFill>
                <a:effectLst>
                  <a:glow rad="63500">
                    <a:schemeClr val="accent1">
                      <a:alpha val="75000"/>
                    </a:schemeClr>
                  </a:glow>
                  <a:reflection stA="0" endPos="0" dir="5400000" sy="-100000" algn="bl" rotWithShape="0"/>
                </a:effectLst>
                <a:latin typeface="Helvetica"/>
                <a:cs typeface="Helvetica"/>
              </a:rPr>
              <a:t>Practice Innovation Award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F455E-9BB3-C54B-AE93-AA4DC9D9B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02400"/>
            <a:ext cx="3787180" cy="16071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Step 2: Build a Model That “Maps”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i="1" dirty="0"/>
              <a:t>Be a GATHERer: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G</a:t>
            </a:r>
            <a:r>
              <a:rPr lang="en-US" dirty="0"/>
              <a:t>eneralist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dirty="0"/>
              <a:t>ccessible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T</a:t>
            </a:r>
            <a:r>
              <a:rPr lang="en-US" dirty="0"/>
              <a:t>eam-based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dirty="0"/>
              <a:t>igh productivity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dirty="0"/>
              <a:t>ducator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dirty="0"/>
              <a:t>outine care component</a:t>
            </a:r>
          </a:p>
        </p:txBody>
      </p:sp>
    </p:spTree>
    <p:extLst>
      <p:ext uri="{BB962C8B-B14F-4D97-AF65-F5344CB8AC3E}">
        <p14:creationId xmlns:p14="http://schemas.microsoft.com/office/powerpoint/2010/main" val="314520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Integration Models Differ in How Well They Do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 State IMPACT project (co-located therapy)</a:t>
            </a:r>
          </a:p>
          <a:p>
            <a:pPr lvl="1"/>
            <a:r>
              <a:rPr lang="en-US" dirty="0"/>
              <a:t>Started in 2007 in 2 counties</a:t>
            </a:r>
          </a:p>
          <a:p>
            <a:pPr lvl="1"/>
            <a:r>
              <a:rPr lang="en-US" dirty="0"/>
              <a:t>Expanded to 100 CHCs and 30 CMHCS state-wide in 2009</a:t>
            </a:r>
          </a:p>
          <a:p>
            <a:pPr lvl="1"/>
            <a:r>
              <a:rPr lang="en-US" dirty="0"/>
              <a:t>25,000 pts total (all years, all 130 clinics) as of 2012</a:t>
            </a:r>
          </a:p>
          <a:p>
            <a:r>
              <a:rPr lang="en-US" dirty="0"/>
              <a:t>PCBH model</a:t>
            </a:r>
          </a:p>
          <a:p>
            <a:pPr lvl="1"/>
            <a:r>
              <a:rPr lang="en-US" dirty="0"/>
              <a:t>8,000 pts in 2012 alone at HealthPoint’s 11 clinics</a:t>
            </a:r>
          </a:p>
        </p:txBody>
      </p:sp>
    </p:spTree>
    <p:extLst>
      <p:ext uri="{BB962C8B-B14F-4D97-AF65-F5344CB8AC3E}">
        <p14:creationId xmlns:p14="http://schemas.microsoft.com/office/powerpoint/2010/main" val="405650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Core Characteristics of PCBH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Consultant model</a:t>
            </a:r>
          </a:p>
          <a:p>
            <a:r>
              <a:rPr lang="en-US" dirty="0"/>
              <a:t>Member of primary care team, work side-by-side</a:t>
            </a:r>
          </a:p>
          <a:p>
            <a:r>
              <a:rPr lang="en-US" dirty="0"/>
              <a:t>Goal is to improve PCP mgmt of behavioral issues</a:t>
            </a:r>
          </a:p>
          <a:p>
            <a:pPr lvl="1"/>
            <a:r>
              <a:rPr lang="en-US" dirty="0"/>
              <a:t>Wide variety of interventions and goals</a:t>
            </a:r>
          </a:p>
          <a:p>
            <a:pPr lvl="1"/>
            <a:r>
              <a:rPr lang="en-US" dirty="0"/>
              <a:t>Brief visits, limited follow-up</a:t>
            </a:r>
          </a:p>
          <a:p>
            <a:pPr lvl="1"/>
            <a:r>
              <a:rPr lang="en-US" dirty="0"/>
              <a:t>Immediate feedback to PCP</a:t>
            </a:r>
          </a:p>
          <a:p>
            <a:pPr lvl="1"/>
            <a:r>
              <a:rPr lang="en-US" dirty="0"/>
              <a:t>Any behaviorally-based problem, any age</a:t>
            </a:r>
          </a:p>
          <a:p>
            <a:r>
              <a:rPr lang="en-US" dirty="0"/>
              <a:t>Aim for immediate access, minimal barriers</a:t>
            </a:r>
          </a:p>
          <a:p>
            <a:r>
              <a:rPr lang="en-US" dirty="0"/>
              <a:t>Rooted in population health principles</a:t>
            </a:r>
          </a:p>
        </p:txBody>
      </p:sp>
    </p:spTree>
    <p:extLst>
      <p:ext uri="{BB962C8B-B14F-4D97-AF65-F5344CB8AC3E}">
        <p14:creationId xmlns:p14="http://schemas.microsoft.com/office/powerpoint/2010/main" val="325204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Ways to Connect Patients with PCBH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Warm Handoff</a:t>
            </a:r>
          </a:p>
          <a:p>
            <a:r>
              <a:rPr lang="en-US" dirty="0"/>
              <a:t>Future Appointment</a:t>
            </a:r>
          </a:p>
          <a:p>
            <a:r>
              <a:rPr lang="en-US" dirty="0"/>
              <a:t>Easiest Process – Instant message, text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SAME DAY PREFERRED</a:t>
            </a:r>
          </a:p>
        </p:txBody>
      </p:sp>
    </p:spTree>
    <p:extLst>
      <p:ext uri="{BB962C8B-B14F-4D97-AF65-F5344CB8AC3E}">
        <p14:creationId xmlns:p14="http://schemas.microsoft.com/office/powerpoint/2010/main" val="366000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086600" cy="1117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   PCBH Service Array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Brief Interventions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-111" charset="-128"/>
              </a:rPr>
              <a:t>Directive 15-30 minute visits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-111" charset="-128"/>
              </a:rPr>
              <a:t>Most same day of medical visit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-111" charset="-128"/>
              </a:rPr>
              <a:t>Usually complete episode in 4 or less visits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-111" charset="-128"/>
              </a:rPr>
              <a:t>Continuity visits for more at risk patients (1:1, T/C)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-111" charset="-128"/>
              </a:rPr>
              <a:t>Workshops, classes (10-20%)</a:t>
            </a:r>
          </a:p>
          <a:p>
            <a:pPr lvl="1">
              <a:lnSpc>
                <a:spcPct val="80000"/>
              </a:lnSpc>
              <a:buNone/>
            </a:pPr>
            <a:endParaRPr lang="en-US" dirty="0">
              <a:ea typeface="ＭＳ Ｐゴシック" pitchFamily="-111" charset="-128"/>
            </a:endParaRPr>
          </a:p>
          <a:p>
            <a:pPr>
              <a:lnSpc>
                <a:spcPct val="80000"/>
              </a:lnSpc>
            </a:pPr>
            <a:r>
              <a:rPr lang="en-US" dirty="0"/>
              <a:t>Pathway Services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-111" charset="-128"/>
              </a:rPr>
              <a:t>Assess and intervene with members of high impact group</a:t>
            </a:r>
          </a:p>
          <a:p>
            <a:pPr eaLnBrk="1" hangingPunct="1">
              <a:lnSpc>
                <a:spcPct val="80000"/>
              </a:lnSpc>
            </a:pPr>
            <a:endParaRPr lang="en-US" dirty="0">
              <a:latin typeface="Calibri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80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Clinic Day: What to Look For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● Variety of methods for getting pt to the BHC</a:t>
            </a:r>
          </a:p>
          <a:p>
            <a:pPr marL="400050" lvl="1" indent="0">
              <a:buNone/>
            </a:pPr>
            <a:r>
              <a:rPr lang="en-US" dirty="0"/>
              <a:t>○ Before PCP</a:t>
            </a:r>
          </a:p>
          <a:p>
            <a:pPr marL="400050" lvl="1" indent="0">
              <a:buNone/>
            </a:pPr>
            <a:r>
              <a:rPr lang="en-US" dirty="0"/>
              <a:t>○ PCP and BHC in room together</a:t>
            </a:r>
          </a:p>
          <a:p>
            <a:pPr marL="400050" lvl="1" indent="0">
              <a:buNone/>
            </a:pPr>
            <a:r>
              <a:rPr lang="en-US" dirty="0"/>
              <a:t>○ After PCP</a:t>
            </a:r>
          </a:p>
          <a:p>
            <a:pPr marL="0" indent="0">
              <a:buNone/>
            </a:pPr>
            <a:r>
              <a:rPr lang="en-US" dirty="0"/>
              <a:t>● Variety of problems and ages</a:t>
            </a:r>
          </a:p>
          <a:p>
            <a:pPr marL="400050" lvl="1" indent="0">
              <a:buNone/>
            </a:pPr>
            <a:r>
              <a:rPr lang="en-US" dirty="0"/>
              <a:t>○ Clinical (MH, SA, Beh Med, all ages)</a:t>
            </a:r>
          </a:p>
          <a:p>
            <a:pPr marL="400050" lvl="1" indent="0">
              <a:buNone/>
            </a:pPr>
            <a:r>
              <a:rPr lang="en-US" dirty="0"/>
              <a:t>○ Case management/Care coordination</a:t>
            </a:r>
          </a:p>
          <a:p>
            <a:pPr marL="0" indent="0">
              <a:buNone/>
            </a:pPr>
            <a:r>
              <a:rPr lang="en-US" dirty="0"/>
              <a:t>● Variety in the goals of visits</a:t>
            </a:r>
          </a:p>
          <a:p>
            <a:pPr marL="400050" lvl="1" indent="0">
              <a:buNone/>
            </a:pPr>
            <a:r>
              <a:rPr lang="en-US" dirty="0"/>
              <a:t>○ PCP-prep</a:t>
            </a:r>
          </a:p>
          <a:p>
            <a:pPr marL="400050" lvl="1" indent="0">
              <a:buNone/>
            </a:pPr>
            <a:r>
              <a:rPr lang="en-US" dirty="0"/>
              <a:t>○ Care augmentation</a:t>
            </a:r>
          </a:p>
          <a:p>
            <a:pPr marL="400050" lvl="1" indent="0">
              <a:buNone/>
            </a:pPr>
            <a:r>
              <a:rPr lang="en-US" dirty="0"/>
              <a:t>○ Medication assistance planning</a:t>
            </a:r>
          </a:p>
        </p:txBody>
      </p:sp>
    </p:spTree>
    <p:extLst>
      <p:ext uri="{BB962C8B-B14F-4D97-AF65-F5344CB8AC3E}">
        <p14:creationId xmlns:p14="http://schemas.microsoft.com/office/powerpoint/2010/main" val="347259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/>
              <a:t>The Behavioral Health Consultant (BHC)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8229600" cy="45908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Dimension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Consultant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Therapist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Primary consumer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PCP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Patient/Client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Care context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Team-based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Autonomous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Accessibility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On-demand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Scheduled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Ownership of care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PCP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Therapist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Referral generation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Results-based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Independent of outcome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Productivity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Low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Problem scope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Wide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Narrow/Specialized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Termination of care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Patient progressing toward goals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Times New Roman" charset="0"/>
                        </a:rPr>
                        <a:t>Patient has met goals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7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675632"/>
            <a:ext cx="7772400" cy="3093343"/>
          </a:xfrm>
        </p:spPr>
        <p:txBody>
          <a:bodyPr/>
          <a:lstStyle/>
          <a:p>
            <a:pPr algn="ctr"/>
            <a:r>
              <a:rPr lang="en-US" dirty="0"/>
              <a:t> Evidence For Brief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799632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Interesting Facts About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Modal number of psychotherapy visits is .  .  .?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Average number of psychotherapy visits is .  .  .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two biggest reasons clients seek help is  .  .  .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What is the trajectory of change/benefit in psychotherapy .  .  .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What is the “rapid response” phenomenon  .  .  .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What percentage of clients exhibit this phenomenon  .  .  . 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What is the long term outcome of clients showing rapid response? </a:t>
            </a:r>
          </a:p>
        </p:txBody>
      </p:sp>
    </p:spTree>
    <p:extLst>
      <p:ext uri="{BB962C8B-B14F-4D97-AF65-F5344CB8AC3E}">
        <p14:creationId xmlns:p14="http://schemas.microsoft.com/office/powerpoint/2010/main" val="4279103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71% of patients improved, even the most severe patients with more severe impairment at baseline improved faster than less severe </a:t>
            </a:r>
          </a:p>
          <a:p>
            <a:pPr marL="0" indent="0" algn="r">
              <a:buNone/>
            </a:pPr>
            <a:r>
              <a:rPr lang="en-US" sz="2600" dirty="0"/>
              <a:t>(Bryan et al., 2012)</a:t>
            </a:r>
          </a:p>
          <a:p>
            <a:r>
              <a:rPr lang="en-US" dirty="0"/>
              <a:t>Patients receiving just 2-3 visits showed broad improvement in sx, functioning, well-being. These changes were robust and stable during 2-year follow-up </a:t>
            </a:r>
          </a:p>
          <a:p>
            <a:pPr marL="0" indent="0">
              <a:buNone/>
            </a:pPr>
            <a:endParaRPr lang="en-US" sz="900" dirty="0"/>
          </a:p>
          <a:p>
            <a:pPr marL="0" indent="0" algn="r">
              <a:buNone/>
            </a:pPr>
            <a:r>
              <a:rPr lang="en-US" sz="2600" dirty="0"/>
              <a:t>(</a:t>
            </a:r>
            <a:r>
              <a:rPr lang="is-IS" sz="2600" dirty="0"/>
              <a:t>Ray-Sannarud et al., 2012; Bryan et al., 2009)</a:t>
            </a:r>
          </a:p>
          <a:p>
            <a:r>
              <a:rPr lang="en-US" dirty="0"/>
              <a:t>Most patients who attend 2, 3 or &gt; 4 visits show clinically significant change </a:t>
            </a:r>
          </a:p>
          <a:p>
            <a:pPr marL="0" indent="0" algn="r">
              <a:buNone/>
            </a:pPr>
            <a:r>
              <a:rPr lang="en-US" sz="2600" dirty="0"/>
              <a:t>(</a:t>
            </a:r>
            <a:r>
              <a:rPr lang="nb-NO" sz="2600" dirty="0"/>
              <a:t>Cigrang et al., 2006)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6390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/>
              <a:t>Examine the core features of the PCBH model</a:t>
            </a:r>
          </a:p>
          <a:p>
            <a:pPr marL="400050" lvl="1" indent="0">
              <a:buNone/>
            </a:pPr>
            <a:r>
              <a:rPr lang="en-US" dirty="0"/>
              <a:t>Discuss the evidence regarding brief interventions</a:t>
            </a:r>
          </a:p>
          <a:p>
            <a:pPr marL="400050" lvl="1" indent="0">
              <a:buNone/>
            </a:pPr>
            <a:r>
              <a:rPr lang="en-US" dirty="0"/>
              <a:t>Appreciate the rapid response effect in psychotherapy</a:t>
            </a:r>
          </a:p>
          <a:p>
            <a:pPr marL="400050" lvl="1" indent="0">
              <a:buNone/>
            </a:pPr>
            <a:r>
              <a:rPr lang="en-US" dirty="0"/>
              <a:t>Learn the basic skills required for efficient and effective 30 minute consults</a:t>
            </a:r>
          </a:p>
          <a:p>
            <a:pPr marL="400050" lvl="1" indent="0">
              <a:buNone/>
            </a:pPr>
            <a:r>
              <a:rPr lang="en-US" dirty="0"/>
              <a:t>Demonstrate a contextual model of human suffering and dysfunction</a:t>
            </a:r>
          </a:p>
          <a:p>
            <a:pPr marL="400050" lvl="1" indent="0">
              <a:buNone/>
            </a:pPr>
            <a:r>
              <a:rPr lang="en-US" dirty="0"/>
              <a:t>Apply this approach to common clinical and behavioral problems seen in primary care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8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● BHC patients (N=495) demonstrated significant improvements in</a:t>
            </a:r>
          </a:p>
          <a:p>
            <a:pPr marL="0" indent="0">
              <a:buNone/>
            </a:pPr>
            <a:r>
              <a:rPr lang="en-US" dirty="0"/>
              <a:t>clinical status (as assessed by BHM-20).</a:t>
            </a:r>
          </a:p>
          <a:p>
            <a:pPr marL="857250" lvl="1" indent="-457200"/>
            <a:r>
              <a:rPr lang="en-US" dirty="0"/>
              <a:t>72% of pts improved across appointments</a:t>
            </a:r>
          </a:p>
          <a:p>
            <a:pPr marL="857250" lvl="1" indent="-457200"/>
            <a:r>
              <a:rPr lang="en-US" dirty="0"/>
              <a:t>57% of pts demonstrated clinically meaningful &amp; reliable improvement</a:t>
            </a:r>
          </a:p>
          <a:p>
            <a:pPr marL="857250" lvl="1" indent="-457200"/>
            <a:r>
              <a:rPr lang="en-US" dirty="0"/>
              <a:t>Improvements also seen in those with most severe levels of distress at baseline</a:t>
            </a:r>
          </a:p>
          <a:p>
            <a:pPr marL="857250" lvl="1" indent="-457200"/>
            <a:endParaRPr lang="en-US" sz="2200" dirty="0"/>
          </a:p>
          <a:p>
            <a:pPr marL="800100" lvl="2" indent="0">
              <a:buNone/>
            </a:pPr>
            <a:r>
              <a:rPr lang="en-US" sz="2200" dirty="0"/>
              <a:t>Bryan, C.J., Corso, M.L., Corso, K.A., Morrow, C.E., Kanzler, K.E., &amp; Ray-Sannerud, B. (2012). Severity of mental health impairment and trajectories of improvement in an integrated primary care clinic</a:t>
            </a:r>
            <a:r>
              <a:rPr lang="en-US" sz="2200" i="1" dirty="0"/>
              <a:t>. Journal of Consulting &amp; Clinical Psychology. 80 (3</a:t>
            </a:r>
            <a:r>
              <a:rPr lang="en-US" sz="2200" dirty="0"/>
              <a:t>), 396-403</a:t>
            </a:r>
          </a:p>
        </p:txBody>
      </p:sp>
    </p:spTree>
    <p:extLst>
      <p:ext uri="{BB962C8B-B14F-4D97-AF65-F5344CB8AC3E}">
        <p14:creationId xmlns:p14="http://schemas.microsoft.com/office/powerpoint/2010/main" val="3263670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Decreased Psychological Distress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Patients (N=234) demonstrated statistically significant decrease in psychological distress over from first to last BHC appointment</a:t>
            </a:r>
          </a:p>
          <a:p>
            <a:pPr marL="857250" lvl="1" indent="-457200"/>
            <a:r>
              <a:rPr lang="en-US" dirty="0"/>
              <a:t>Measure: Outcomes Questionnaire-45 (OQ-45)</a:t>
            </a:r>
          </a:p>
          <a:p>
            <a:pPr marL="857250" lvl="1" indent="-457200"/>
            <a:r>
              <a:rPr lang="en-US" dirty="0"/>
              <a:t>Most common diagnoses: depression, anxiety, marital problems, chronic pain</a:t>
            </a:r>
          </a:p>
          <a:p>
            <a:pPr marL="857250" lvl="1" indent="-457200"/>
            <a:r>
              <a:rPr lang="en-US" dirty="0"/>
              <a:t>51% had 1 appt; 25% had 2 appts, 12% had 3 appts, 7% had 4 appts, 5% had &gt; 4 appts</a:t>
            </a:r>
          </a:p>
          <a:p>
            <a:pPr marL="400050" lvl="1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Cigrang, J. A., Dobmeyer, A. C., Becknell, M. E., Roa-Navarette, R. A., &amp; Yerian, S. R. (2006). Evaluation of a collaborative mental health  program in primary care: effects on patient distress and healthcare utilization</a:t>
            </a:r>
            <a:r>
              <a:rPr lang="en-US" i="1" dirty="0"/>
              <a:t>. Primary Care and Community Psychiatry, 11</a:t>
            </a:r>
            <a:r>
              <a:rPr lang="en-US" dirty="0"/>
              <a:t>, 121-127</a:t>
            </a:r>
          </a:p>
        </p:txBody>
      </p:sp>
    </p:spTree>
    <p:extLst>
      <p:ext uri="{BB962C8B-B14F-4D97-AF65-F5344CB8AC3E}">
        <p14:creationId xmlns:p14="http://schemas.microsoft.com/office/powerpoint/2010/main" val="418163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Patients rated their therapeutic alliance following a first appointment with an BHC as statistically stronger than alliance ratings from a previously reported sample of outpatient psychotherapy patients</a:t>
            </a:r>
          </a:p>
          <a:p>
            <a:r>
              <a:rPr lang="en-US" dirty="0"/>
              <a:t>Therapeutic alliance assessed after the first BHC appointment was not associated with eventual clinical change in mental health symptoms and functioning</a:t>
            </a:r>
          </a:p>
          <a:p>
            <a:endParaRPr lang="en-US" dirty="0"/>
          </a:p>
          <a:p>
            <a:pPr marL="800100" lvl="2" indent="0">
              <a:buNone/>
            </a:pPr>
            <a:r>
              <a:rPr lang="en-US" sz="2600" dirty="0"/>
              <a:t>Corso, K.A. Bryan, C.J., Corso, M.L, Kanzler, K.E., Houghton, D.C., Morrow, C.E. &amp; Ray-Sannerud, B. (2012).Therapeutic alliance and treatment outcome in integrated primary care. </a:t>
            </a:r>
            <a:r>
              <a:rPr lang="en-US" sz="2600" i="1" dirty="0"/>
              <a:t>Families, Systems, &amp; Health, 30 (2</a:t>
            </a:r>
            <a:r>
              <a:rPr lang="en-US" sz="2600" dirty="0"/>
              <a:t>), 87-100</a:t>
            </a:r>
          </a:p>
        </p:txBody>
      </p:sp>
    </p:spTree>
    <p:extLst>
      <p:ext uri="{BB962C8B-B14F-4D97-AF65-F5344CB8AC3E}">
        <p14:creationId xmlns:p14="http://schemas.microsoft.com/office/powerpoint/2010/main" val="2759762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 Term Clinical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Patients improved from their first to last BHC appointment, with gains being maintained an average of 2 years after intervention</a:t>
            </a:r>
          </a:p>
          <a:p>
            <a:pPr marL="857250" lvl="1" indent="-457200"/>
            <a:r>
              <a:rPr lang="en-US" dirty="0"/>
              <a:t>Measure: Behavioral Health Measure (BHM) – 20</a:t>
            </a:r>
          </a:p>
          <a:p>
            <a:pPr marL="857250" lvl="1" indent="-457200"/>
            <a:r>
              <a:rPr lang="en-US" dirty="0"/>
              <a:t>N = 70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sz="2200" dirty="0"/>
              <a:t>Ray-Sannerud, B., Dolan, D., Morrow, C.E., Corso, K.A., </a:t>
            </a:r>
            <a:r>
              <a:rPr lang="en-US" sz="2200" dirty="0" err="1"/>
              <a:t>Kanzler</a:t>
            </a:r>
            <a:r>
              <a:rPr lang="en-US" sz="2200" dirty="0"/>
              <a:t>, K.E., </a:t>
            </a:r>
            <a:r>
              <a:rPr lang="en-US" sz="2200" dirty="0" err="1"/>
              <a:t>Corso</a:t>
            </a:r>
            <a:r>
              <a:rPr lang="en-US" sz="2200" dirty="0"/>
              <a:t>, M.L., &amp; Bryan, C.J. (2012). Longitudinal outcomes after brief behavioral health intervention in an integrated primary care clinic. </a:t>
            </a:r>
            <a:r>
              <a:rPr lang="en-US" sz="2200" i="1" dirty="0"/>
              <a:t>Families, Systems &amp; Health, 30</a:t>
            </a:r>
            <a:r>
              <a:rPr lang="en-US" sz="2200" dirty="0"/>
              <a:t>, 60-71.</a:t>
            </a:r>
          </a:p>
        </p:txBody>
      </p:sp>
    </p:spTree>
    <p:extLst>
      <p:ext uri="{BB962C8B-B14F-4D97-AF65-F5344CB8AC3E}">
        <p14:creationId xmlns:p14="http://schemas.microsoft.com/office/powerpoint/2010/main" val="1981425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Insomnia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Brief behavioral intervention with BHC associated with decreased severity of insomnia</a:t>
            </a:r>
          </a:p>
          <a:p>
            <a:pPr marL="800100" lvl="2" indent="0">
              <a:buNone/>
            </a:pPr>
            <a:r>
              <a:rPr lang="en-US" dirty="0"/>
              <a:t>Goodie, J., Isler, W., Hunter, C., &amp; Peterson, A. (2009). Using behavioral health consultants to treat insomnia in primary care: A clinical case series. </a:t>
            </a:r>
            <a:r>
              <a:rPr lang="en-US" i="1" dirty="0"/>
              <a:t>Journal of Clinical Psychology, 65</a:t>
            </a:r>
            <a:r>
              <a:rPr lang="en-US" dirty="0"/>
              <a:t>, 294-304</a:t>
            </a:r>
          </a:p>
        </p:txBody>
      </p:sp>
    </p:spTree>
    <p:extLst>
      <p:ext uri="{BB962C8B-B14F-4D97-AF65-F5344CB8AC3E}">
        <p14:creationId xmlns:p14="http://schemas.microsoft.com/office/powerpoint/2010/main" val="107247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of Suicidality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● 338 patients referred to BHCs by their PCPs in the course of routine</a:t>
            </a:r>
          </a:p>
          <a:p>
            <a:r>
              <a:rPr lang="en-US" dirty="0"/>
              <a:t>Treatment</a:t>
            </a:r>
          </a:p>
          <a:p>
            <a:pPr marL="857250" lvl="1" indent="-457200">
              <a:lnSpc>
                <a:spcPct val="130000"/>
              </a:lnSpc>
            </a:pPr>
            <a:r>
              <a:rPr lang="en-US" dirty="0"/>
              <a:t>Suicidal ideation reported to BHC by 12.4% (N=42) via routine screening with BHM-20</a:t>
            </a:r>
          </a:p>
          <a:p>
            <a:pPr marL="857250" lvl="1" indent="-457200">
              <a:lnSpc>
                <a:spcPct val="130000"/>
              </a:lnSpc>
            </a:pPr>
            <a:r>
              <a:rPr lang="en-US" dirty="0"/>
              <a:t>Only 2.1% (N=7) actually reported suicidal ideation to their PCP</a:t>
            </a:r>
          </a:p>
          <a:p>
            <a:pPr marL="857250" lvl="1" indent="-457200">
              <a:lnSpc>
                <a:spcPct val="130000"/>
              </a:lnSpc>
            </a:pPr>
            <a:r>
              <a:rPr lang="en-US" dirty="0"/>
              <a:t>Applicability for PCBH: routine screening via written methods yields higher identification of suicidal patients in PCBH</a:t>
            </a:r>
          </a:p>
          <a:p>
            <a:pPr marL="857250" lvl="1" indent="-457200">
              <a:lnSpc>
                <a:spcPct val="130000"/>
              </a:lnSpc>
            </a:pPr>
            <a:r>
              <a:rPr lang="en-US" dirty="0"/>
              <a:t>The “as indicated” approach is less effective as a population health screening method</a:t>
            </a:r>
          </a:p>
          <a:p>
            <a:pPr marL="800100" lvl="2" indent="0">
              <a:buNone/>
            </a:pPr>
            <a:endParaRPr lang="en-US" sz="2600" dirty="0"/>
          </a:p>
          <a:p>
            <a:pPr marL="800100" lvl="2" indent="0">
              <a:buNone/>
            </a:pPr>
            <a:r>
              <a:rPr lang="en-US" sz="2600" dirty="0"/>
              <a:t>Bryan CJ, Corso KA, Rudd MD, Cordero L. Improving identification of suicidal patients in primary care through routine screening. </a:t>
            </a:r>
            <a:r>
              <a:rPr lang="en-US" sz="2600" i="1" dirty="0"/>
              <a:t>Primary Care and Community Psychiatry. 2008; 13(4</a:t>
            </a:r>
            <a:r>
              <a:rPr lang="en-US" sz="2600" dirty="0"/>
              <a:t>): 143-147.</a:t>
            </a:r>
          </a:p>
        </p:txBody>
      </p:sp>
    </p:spTree>
    <p:extLst>
      <p:ext uri="{BB962C8B-B14F-4D97-AF65-F5344CB8AC3E}">
        <p14:creationId xmlns:p14="http://schemas.microsoft.com/office/powerpoint/2010/main" val="3325880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Suicidality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43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100" dirty="0"/>
              <a:t>● Suicidal ideation generally improved over the course of several BHC appointments</a:t>
            </a:r>
          </a:p>
          <a:p>
            <a:pPr marL="857250" lvl="1" indent="-457200"/>
            <a:r>
              <a:rPr lang="en-US" sz="3100" dirty="0"/>
              <a:t>497 primary care patients who kept 2 to 8 appointments with BHC</a:t>
            </a:r>
          </a:p>
          <a:p>
            <a:pPr marL="857250" lvl="1" indent="-457200"/>
            <a:r>
              <a:rPr lang="en-US" sz="3100" dirty="0"/>
              <a:t>Therapeutic alliance was rated very high by patients</a:t>
            </a:r>
          </a:p>
          <a:p>
            <a:pPr marL="857250" lvl="1" indent="-457200"/>
            <a:r>
              <a:rPr lang="en-US" sz="3100" dirty="0"/>
              <a:t>Alliance was </a:t>
            </a:r>
            <a:r>
              <a:rPr lang="en-US" sz="3100" b="1" i="1" dirty="0"/>
              <a:t>not</a:t>
            </a:r>
            <a:r>
              <a:rPr lang="en-US" sz="3100" dirty="0"/>
              <a:t> related to positive clinical outcomes</a:t>
            </a:r>
          </a:p>
          <a:p>
            <a:pPr marL="400050" lvl="1" indent="0">
              <a:buNone/>
            </a:pPr>
            <a:r>
              <a:rPr lang="en-US" sz="1900" dirty="0"/>
              <a:t>Bryan, C.J., Corso, K.A., Corso, M.L., Kanzler, K.E, Ray-Sannerud, B., &amp; Morrow, C.E. (2012). Therapeutic alliance and change in suicidal ideation during treatment in integrated primary care settings. </a:t>
            </a:r>
            <a:r>
              <a:rPr lang="en-US" sz="1900" i="1" dirty="0"/>
              <a:t>Archives of Suicide Research, 16, </a:t>
            </a:r>
            <a:r>
              <a:rPr lang="en-US" sz="1900" dirty="0"/>
              <a:t>316-323.</a:t>
            </a:r>
          </a:p>
        </p:txBody>
      </p:sp>
    </p:spTree>
    <p:extLst>
      <p:ext uri="{BB962C8B-B14F-4D97-AF65-F5344CB8AC3E}">
        <p14:creationId xmlns:p14="http://schemas.microsoft.com/office/powerpoint/2010/main" val="1940248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on PTSD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Pilot study of 15 active duty military members with deployment-related posttraumatic stress disorder (PTSD) </a:t>
            </a:r>
          </a:p>
          <a:p>
            <a:pPr lvl="1"/>
            <a:r>
              <a:rPr lang="en-US" dirty="0"/>
              <a:t>Used Prolonged Exposure and some optional theme processing elements from CPT</a:t>
            </a:r>
          </a:p>
          <a:p>
            <a:pPr lvl="1"/>
            <a:r>
              <a:rPr lang="en-US" dirty="0"/>
              <a:t>Patients attended an average of 4.5 30-minute appointments</a:t>
            </a:r>
          </a:p>
          <a:p>
            <a:pPr lvl="1"/>
            <a:r>
              <a:rPr lang="en-US" dirty="0"/>
              <a:t>50% of tx completers did not meet criteria for PTSD at the 1-month follow-up assessment. </a:t>
            </a:r>
          </a:p>
          <a:p>
            <a:pPr lvl="1"/>
            <a:r>
              <a:rPr lang="en-US" dirty="0"/>
              <a:t>No SI thoughts, behaviors or plans </a:t>
            </a:r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Cigrang, J. A., Rauch, S. A. M., Avila, L. L., Bryan, C. J., Goodie, J. L., Hryshko-Mullen, A., Peterson, A. L. (2011). Treatment of active-duty military with PTSD in primary care: Early findings. </a:t>
            </a:r>
            <a:r>
              <a:rPr lang="en-US" sz="2400" i="1" dirty="0"/>
              <a:t>Psychological Services, 8(2</a:t>
            </a:r>
            <a:r>
              <a:rPr lang="en-US" sz="2400" dirty="0"/>
              <a:t>), 104-113.</a:t>
            </a:r>
          </a:p>
        </p:txBody>
      </p:sp>
    </p:spTree>
    <p:extLst>
      <p:ext uri="{BB962C8B-B14F-4D97-AF65-F5344CB8AC3E}">
        <p14:creationId xmlns:p14="http://schemas.microsoft.com/office/powerpoint/2010/main" val="3401190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PCBH Evidence: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76400"/>
            <a:ext cx="5257800" cy="243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Review of 12 RCTs </a:t>
            </a:r>
            <a:r>
              <a:rPr lang="en-US" sz="2000" dirty="0"/>
              <a:t>(Schulbert 2002) </a:t>
            </a:r>
            <a:endParaRPr lang="en-US" dirty="0"/>
          </a:p>
          <a:p>
            <a:r>
              <a:rPr lang="en-US" sz="2600" dirty="0">
                <a:solidFill>
                  <a:srgbClr val="0079C2"/>
                </a:solidFill>
              </a:rPr>
              <a:t>Evidence-based psychotherapies adapted for PC are comparable to RX alone (supported by Psych)  and superior to UC</a:t>
            </a:r>
          </a:p>
        </p:txBody>
      </p:sp>
      <p:pic>
        <p:nvPicPr>
          <p:cNvPr id="5" name="Picture 4" descr="MP90044834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2914650" cy="194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343400"/>
            <a:ext cx="7967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Impact of embedded BHCs </a:t>
            </a:r>
            <a:r>
              <a:rPr lang="en-US" sz="2000" dirty="0">
                <a:solidFill>
                  <a:schemeClr val="accent1"/>
                </a:solidFill>
              </a:rPr>
              <a:t>(Serano, 2011)</a:t>
            </a:r>
            <a:endParaRPr lang="en-US" sz="3200" dirty="0">
              <a:solidFill>
                <a:schemeClr val="accent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600" dirty="0">
                <a:solidFill>
                  <a:srgbClr val="0079C2"/>
                </a:solidFill>
              </a:rPr>
              <a:t>Reduced referrals to MH (only 8% referred)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>
                <a:solidFill>
                  <a:srgbClr val="0079C2"/>
                </a:solidFill>
              </a:rPr>
              <a:t>Improved adherence to evidence-based guidelines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>
                <a:solidFill>
                  <a:srgbClr val="0079C2"/>
                </a:solidFill>
              </a:rPr>
              <a:t>Reduced RX for anti-depressants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66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Among patients with suicidal symptoms, depression, and PTSD, BHCs provided treatment</a:t>
            </a:r>
          </a:p>
          <a:p>
            <a:pPr marL="857250" lvl="1" indent="-457200"/>
            <a:r>
              <a:rPr lang="en-US" dirty="0"/>
              <a:t>No direct relationship found between PTSD and suicide</a:t>
            </a:r>
          </a:p>
          <a:p>
            <a:pPr marL="857250" lvl="1" indent="-457200"/>
            <a:r>
              <a:rPr lang="en-US" dirty="0"/>
              <a:t>Suicidal symptoms explained exclusively by depression</a:t>
            </a:r>
          </a:p>
          <a:p>
            <a:pPr marL="857250" lvl="1" indent="-457200"/>
            <a:r>
              <a:rPr lang="en-US" dirty="0"/>
              <a:t>Applicability for PCBH: if patients with trauma, depression, and suicide present in primary care, do NOT begin treating PTSD – depression symptoms should be treated first providing suicide risk has already been assessed and addressed</a:t>
            </a:r>
          </a:p>
          <a:p>
            <a:pPr marL="400050" lvl="1" indent="0">
              <a:buNone/>
            </a:pPr>
            <a:r>
              <a:rPr lang="en-US" dirty="0"/>
              <a:t>Bryan CJ, Corso KA. Depression, PTSD, and suicidal ideation among active duty veterans in an integrated primary care</a:t>
            </a:r>
          </a:p>
          <a:p>
            <a:pPr marL="400050" lvl="1" indent="0">
              <a:buNone/>
            </a:pPr>
            <a:r>
              <a:rPr lang="en-US" dirty="0"/>
              <a:t>clinic. </a:t>
            </a:r>
            <a:r>
              <a:rPr lang="en-US" i="1" dirty="0"/>
              <a:t>Psychological Services. 2011; 8(2</a:t>
            </a:r>
            <a:r>
              <a:rPr lang="en-US" dirty="0"/>
              <a:t>): 94-103.</a:t>
            </a:r>
          </a:p>
        </p:txBody>
      </p:sp>
    </p:spTree>
    <p:extLst>
      <p:ext uri="{BB962C8B-B14F-4D97-AF65-F5344CB8AC3E}">
        <p14:creationId xmlns:p14="http://schemas.microsoft.com/office/powerpoint/2010/main" val="262736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Why</a:t>
            </a:r>
            <a:r>
              <a:rPr lang="en-US" dirty="0"/>
              <a:t> PCBH?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84" y="2378340"/>
            <a:ext cx="7903126" cy="3736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821" y="1852428"/>
            <a:ext cx="863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u="none" strike="noStrike" baseline="0" dirty="0">
                <a:latin typeface=""/>
              </a:rPr>
              <a:t>Distribution of Mental Health/Substance Abuse Care in the 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5374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675632"/>
            <a:ext cx="7772400" cy="3093343"/>
          </a:xfrm>
        </p:spPr>
        <p:txBody>
          <a:bodyPr/>
          <a:lstStyle/>
          <a:p>
            <a:pPr algn="ctr"/>
            <a:r>
              <a:rPr lang="en-US" dirty="0"/>
              <a:t>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772140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Consultant Vs. Therapist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Consultants answer a specific referral question</a:t>
            </a:r>
          </a:p>
          <a:p>
            <a:r>
              <a:rPr lang="en-US" dirty="0"/>
              <a:t>Job is to help the referring medical provider with decision making and picking effective strategies</a:t>
            </a:r>
          </a:p>
          <a:p>
            <a:r>
              <a:rPr lang="en-US" dirty="0"/>
              <a:t>Consultant has to answer the referral question first and foremost</a:t>
            </a:r>
          </a:p>
          <a:p>
            <a:r>
              <a:rPr lang="en-US" dirty="0"/>
              <a:t>Medical provider is the primary customer, client is a secondary customer</a:t>
            </a:r>
          </a:p>
          <a:p>
            <a:r>
              <a:rPr lang="en-US" dirty="0"/>
              <a:t>Ownership of care planning stays with medical provider</a:t>
            </a:r>
          </a:p>
          <a:p>
            <a:r>
              <a:rPr lang="en-US" dirty="0"/>
              <a:t>Consultant has to build the practice by selling the service!</a:t>
            </a:r>
          </a:p>
        </p:txBody>
      </p:sp>
    </p:spTree>
    <p:extLst>
      <p:ext uri="{BB962C8B-B14F-4D97-AF65-F5344CB8AC3E}">
        <p14:creationId xmlns:p14="http://schemas.microsoft.com/office/powerpoint/2010/main" val="1055957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Orient Your New Colleagues </a:t>
            </a:r>
            <a:r>
              <a:rPr lang="en-US" sz="3100" dirty="0"/>
              <a:t>(PCPs, RNs, Medical Assistants, Front Desk)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to refer</a:t>
            </a:r>
          </a:p>
          <a:p>
            <a:r>
              <a:rPr lang="en-US" dirty="0"/>
              <a:t>How to refer</a:t>
            </a:r>
          </a:p>
          <a:p>
            <a:r>
              <a:rPr lang="en-US" dirty="0"/>
              <a:t>What to say</a:t>
            </a:r>
          </a:p>
          <a:p>
            <a:r>
              <a:rPr lang="en-US" dirty="0"/>
              <a:t>What to do when someone is ambivalent</a:t>
            </a:r>
          </a:p>
          <a:p>
            <a:r>
              <a:rPr lang="en-US" dirty="0"/>
              <a:t>How to involve the BHC in follow up medical visits</a:t>
            </a:r>
          </a:p>
        </p:txBody>
      </p:sp>
    </p:spTree>
    <p:extLst>
      <p:ext uri="{BB962C8B-B14F-4D97-AF65-F5344CB8AC3E}">
        <p14:creationId xmlns:p14="http://schemas.microsoft.com/office/powerpoint/2010/main" val="875244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BHC Practice Habits Based on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Provides “behavioral prescriptions” for skill practice and monitoring at follow-up (associated with improved outcomes)</a:t>
            </a:r>
            <a:endParaRPr lang="en-US" baseline="30000" dirty="0"/>
          </a:p>
          <a:p>
            <a:pPr>
              <a:buNone/>
            </a:pPr>
            <a:endParaRPr lang="en-US" baseline="30000" dirty="0"/>
          </a:p>
          <a:p>
            <a:r>
              <a:rPr lang="en-US" dirty="0"/>
              <a:t>Uses empirically supported treatments that have been shown to contribute to </a:t>
            </a:r>
            <a:r>
              <a:rPr lang="en-US" b="1" dirty="0"/>
              <a:t>improved clinical outcomes in fewer treatment sessions</a:t>
            </a:r>
            <a:r>
              <a:rPr lang="en-US" dirty="0"/>
              <a:t> </a:t>
            </a:r>
            <a:r>
              <a:rPr lang="en-US" b="1" dirty="0"/>
              <a:t>across a diverse outpatient population without exclusion</a:t>
            </a:r>
            <a:endParaRPr lang="en-US" b="1" baseline="30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571999" y="1447800"/>
            <a:ext cx="4319855" cy="4663439"/>
            <a:chOff x="4571999" y="1447800"/>
            <a:chExt cx="4319855" cy="4663439"/>
          </a:xfrm>
        </p:grpSpPr>
        <p:pic>
          <p:nvPicPr>
            <p:cNvPr id="1026" name="Picture 2" descr="C:\Users\kate.elliott\AppData\Local\Microsoft\Windows\Temporary Internet Files\Content.IE5\LL8P7Z0E\MP900442508[1].jpg"/>
            <p:cNvPicPr>
              <a:picLocks noChangeAspect="1" noChangeArrowheads="1"/>
            </p:cNvPicPr>
            <p:nvPr/>
          </p:nvPicPr>
          <p:blipFill>
            <a:blip r:embed="rId3" cstate="print"/>
            <a:srcRect t="3284" b="2463"/>
            <a:stretch>
              <a:fillRect/>
            </a:stretch>
          </p:blipFill>
          <p:spPr bwMode="auto">
            <a:xfrm>
              <a:off x="6705600" y="2133600"/>
              <a:ext cx="2186254" cy="3303882"/>
            </a:xfrm>
            <a:prstGeom prst="rect">
              <a:avLst/>
            </a:prstGeom>
            <a:noFill/>
            <a:ln w="38100">
              <a:solidFill>
                <a:srgbClr val="B4CD95"/>
              </a:solidFill>
            </a:ln>
          </p:spPr>
        </p:pic>
        <p:pic>
          <p:nvPicPr>
            <p:cNvPr id="1027" name="Picture 3" descr="C:\Users\kate.elliott\AppData\Local\Microsoft\Windows\Temporary Internet Files\Content.IE5\L15ETHWY\MP900411701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1999" y="4267200"/>
              <a:ext cx="2514600" cy="1844039"/>
            </a:xfrm>
            <a:prstGeom prst="rect">
              <a:avLst/>
            </a:prstGeom>
            <a:noFill/>
            <a:ln w="38100">
              <a:solidFill>
                <a:srgbClr val="B4CD95"/>
              </a:solidFill>
            </a:ln>
          </p:spPr>
        </p:pic>
        <p:pic>
          <p:nvPicPr>
            <p:cNvPr id="1028" name="Picture 4" descr="C:\Users\kate.elliott\AppData\Local\Microsoft\Windows\Temporary Internet Files\Content.IE5\LL8P7Z0E\MP900422197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1447800"/>
              <a:ext cx="2514600" cy="1675745"/>
            </a:xfrm>
            <a:prstGeom prst="rect">
              <a:avLst/>
            </a:prstGeom>
            <a:noFill/>
            <a:ln w="38100">
              <a:solidFill>
                <a:srgbClr val="B4CD9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92269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BHC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Hang out in the heart of the clinic (nurses area)</a:t>
            </a:r>
          </a:p>
          <a:p>
            <a:r>
              <a:rPr lang="en-US" dirty="0"/>
              <a:t>Schmooze, schmooze, schmooze!</a:t>
            </a:r>
          </a:p>
          <a:p>
            <a:r>
              <a:rPr lang="en-US" dirty="0"/>
              <a:t>Portable computer allows concordant charting</a:t>
            </a:r>
          </a:p>
          <a:p>
            <a:r>
              <a:rPr lang="en-US" dirty="0"/>
              <a:t>Access to printer and library of patient education materials</a:t>
            </a:r>
          </a:p>
          <a:p>
            <a:r>
              <a:rPr lang="en-US" dirty="0"/>
              <a:t>Real time communication system with providers</a:t>
            </a:r>
          </a:p>
          <a:p>
            <a:r>
              <a:rPr lang="en-US" dirty="0"/>
              <a:t>Use exam rooms if available but be sensitive to clinic flow</a:t>
            </a:r>
          </a:p>
        </p:txBody>
      </p:sp>
    </p:spTree>
    <p:extLst>
      <p:ext uri="{BB962C8B-B14F-4D97-AF65-F5344CB8AC3E}">
        <p14:creationId xmlns:p14="http://schemas.microsoft.com/office/powerpoint/2010/main" val="1128539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675632"/>
            <a:ext cx="7772400" cy="3093343"/>
          </a:xfrm>
        </p:spPr>
        <p:txBody>
          <a:bodyPr/>
          <a:lstStyle/>
          <a:p>
            <a:pPr algn="ctr"/>
            <a:r>
              <a:rPr lang="en-US" dirty="0"/>
              <a:t> Clinical Practice Competencies</a:t>
            </a:r>
          </a:p>
        </p:txBody>
      </p:sp>
    </p:spTree>
    <p:extLst>
      <p:ext uri="{BB962C8B-B14F-4D97-AF65-F5344CB8AC3E}">
        <p14:creationId xmlns:p14="http://schemas.microsoft.com/office/powerpoint/2010/main" val="3947887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Assumptions about suffering</a:t>
            </a:r>
          </a:p>
          <a:p>
            <a:pPr lvl="1"/>
            <a:r>
              <a:rPr lang="en-US" dirty="0"/>
              <a:t>Symptoms are the “output”, not the “input”</a:t>
            </a:r>
          </a:p>
          <a:p>
            <a:pPr lvl="1"/>
            <a:r>
              <a:rPr lang="en-US" dirty="0"/>
              <a:t>Emotions are results of daily inputs, not problems to be solved or eliminated</a:t>
            </a:r>
          </a:p>
          <a:p>
            <a:pPr lvl="1"/>
            <a:r>
              <a:rPr lang="en-US" dirty="0"/>
              <a:t>There is a dynamic balance between life stress and positive coping behaviors</a:t>
            </a:r>
          </a:p>
          <a:p>
            <a:pPr lvl="1"/>
            <a:r>
              <a:rPr lang="en-US" dirty="0"/>
              <a:t>Little changes in this dynamic can produce big symptom displays</a:t>
            </a:r>
          </a:p>
          <a:p>
            <a:pPr lvl="1"/>
            <a:r>
              <a:rPr lang="en-US" dirty="0"/>
              <a:t>The goal is to understand the clients life context, within which the “problem” is nestled</a:t>
            </a:r>
          </a:p>
        </p:txBody>
      </p:sp>
    </p:spTree>
    <p:extLst>
      <p:ext uri="{BB962C8B-B14F-4D97-AF65-F5344CB8AC3E}">
        <p14:creationId xmlns:p14="http://schemas.microsoft.com/office/powerpoint/2010/main" val="2897797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72000"/>
          </a:xfrm>
        </p:spPr>
        <p:txBody>
          <a:bodyPr/>
          <a:lstStyle/>
          <a:p>
            <a:r>
              <a:rPr lang="en-US" dirty="0"/>
              <a:t>Assumptions about Behavior Change</a:t>
            </a:r>
          </a:p>
          <a:p>
            <a:pPr lvl="1"/>
            <a:r>
              <a:rPr lang="en-US" dirty="0"/>
              <a:t>Maladaptive behaviors are learned and maintained by various external and internal factors</a:t>
            </a:r>
          </a:p>
          <a:p>
            <a:pPr lvl="1"/>
            <a:r>
              <a:rPr lang="en-US" dirty="0"/>
              <a:t>Many maladaptive behaviors occur as a result of skill deficits</a:t>
            </a:r>
          </a:p>
          <a:p>
            <a:pPr lvl="1"/>
            <a:r>
              <a:rPr lang="en-US" dirty="0"/>
              <a:t>Direct behavior change is the most powerful form of human learning</a:t>
            </a:r>
          </a:p>
          <a:p>
            <a:pPr lvl="1"/>
            <a:r>
              <a:rPr lang="en-US" dirty="0"/>
              <a:t>Small behavior changes can have a dramatic effect on life context and symptom distress</a:t>
            </a:r>
          </a:p>
        </p:txBody>
      </p:sp>
    </p:spTree>
    <p:extLst>
      <p:ext uri="{BB962C8B-B14F-4D97-AF65-F5344CB8AC3E}">
        <p14:creationId xmlns:p14="http://schemas.microsoft.com/office/powerpoint/2010/main" val="4256198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1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Core Competencies: Initial Consult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1162742"/>
              </p:ext>
            </p:extLst>
          </p:nvPr>
        </p:nvGraphicFramePr>
        <p:xfrm>
          <a:off x="3886200" y="2057400"/>
          <a:ext cx="6096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1600200"/>
            <a:ext cx="4038600" cy="914400"/>
          </a:xfrm>
          <a:prstGeom prst="rect">
            <a:avLst/>
          </a:prstGeom>
          <a:solidFill>
            <a:srgbClr val="6FCDE4"/>
          </a:solidFill>
          <a:ln w="38100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8"/>
              </a:spcBef>
            </a:pPr>
            <a:r>
              <a:rPr lang="en-US" b="1" dirty="0">
                <a:solidFill>
                  <a:schemeClr val="tx1"/>
                </a:solidFill>
              </a:rPr>
              <a:t>Physician refers to BHC for specific problem /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486400"/>
            <a:ext cx="4038600" cy="914400"/>
          </a:xfrm>
          <a:prstGeom prst="rect">
            <a:avLst/>
          </a:prstGeom>
          <a:solidFill>
            <a:srgbClr val="6FCDE4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8"/>
              </a:spcBef>
            </a:pPr>
            <a:r>
              <a:rPr lang="en-US" b="1" dirty="0">
                <a:solidFill>
                  <a:schemeClr val="tx1"/>
                </a:solidFill>
              </a:rPr>
              <a:t>Clinician review recommendations; retains full responsibility for patient care decisions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4495800" y="1600200"/>
            <a:ext cx="2514600" cy="457200"/>
          </a:xfrm>
          <a:prstGeom prst="bentConnector3">
            <a:avLst>
              <a:gd name="adj1" fmla="val 100000"/>
            </a:avLst>
          </a:prstGeom>
          <a:ln w="28575">
            <a:solidFill>
              <a:srgbClr val="0079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6" idx="0"/>
            <a:endCxn id="35" idx="2"/>
          </p:cNvCxnSpPr>
          <p:nvPr/>
        </p:nvCxnSpPr>
        <p:spPr>
          <a:xfrm flipV="1">
            <a:off x="2476500" y="4343400"/>
            <a:ext cx="0" cy="1143000"/>
          </a:xfrm>
          <a:prstGeom prst="straightConnector1">
            <a:avLst/>
          </a:prstGeom>
          <a:ln w="28575">
            <a:solidFill>
              <a:srgbClr val="0079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10"/>
          <p:cNvCxnSpPr/>
          <p:nvPr/>
        </p:nvCxnSpPr>
        <p:spPr>
          <a:xfrm rot="10800000" flipV="1">
            <a:off x="4572000" y="6019800"/>
            <a:ext cx="2514600" cy="304800"/>
          </a:xfrm>
          <a:prstGeom prst="bentConnector3">
            <a:avLst>
              <a:gd name="adj1" fmla="val -303"/>
            </a:avLst>
          </a:prstGeom>
          <a:ln w="28575">
            <a:solidFill>
              <a:srgbClr val="0079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57200" y="3429000"/>
            <a:ext cx="4038600" cy="914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8"/>
              </a:spcBef>
            </a:pPr>
            <a:r>
              <a:rPr lang="en-US" b="1" dirty="0">
                <a:solidFill>
                  <a:schemeClr val="tx1"/>
                </a:solidFill>
              </a:rPr>
              <a:t>Patient implements behavior change plan, returns for follow-up as needed</a:t>
            </a:r>
          </a:p>
        </p:txBody>
      </p:sp>
    </p:spTree>
    <p:extLst>
      <p:ext uri="{BB962C8B-B14F-4D97-AF65-F5344CB8AC3E}">
        <p14:creationId xmlns:p14="http://schemas.microsoft.com/office/powerpoint/2010/main" val="2341629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Clinical Skills: </a:t>
            </a:r>
            <a:r>
              <a:rPr lang="en-US"/>
              <a:t>Initial Visit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50847"/>
              </p:ext>
            </p:extLst>
          </p:nvPr>
        </p:nvGraphicFramePr>
        <p:xfrm>
          <a:off x="304800" y="1676400"/>
          <a:ext cx="868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40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Why Don’t People See A Therapist?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457200"/>
            <a:r>
              <a:rPr lang="en-US" dirty="0"/>
              <a:t>Lack of insurance</a:t>
            </a:r>
          </a:p>
          <a:p>
            <a:pPr marL="857250" lvl="1" indent="-457200"/>
            <a:r>
              <a:rPr lang="en-US" dirty="0"/>
              <a:t>Stigma</a:t>
            </a:r>
          </a:p>
          <a:p>
            <a:pPr marL="857250" lvl="1" indent="-457200"/>
            <a:r>
              <a:rPr lang="en-US" dirty="0"/>
              <a:t>View their problem as “physical”</a:t>
            </a:r>
          </a:p>
          <a:p>
            <a:pPr marL="857250" lvl="1" indent="-457200"/>
            <a:r>
              <a:rPr lang="en-US" dirty="0"/>
              <a:t>Inconvenience (including long waitlists)</a:t>
            </a:r>
          </a:p>
          <a:p>
            <a:pPr marL="857250" lvl="1" indent="-457200"/>
            <a:r>
              <a:rPr lang="en-US" dirty="0"/>
              <a:t>Better familiarity, comfort with PCP</a:t>
            </a:r>
          </a:p>
          <a:p>
            <a:pPr marL="857250" lvl="1" indent="-457200"/>
            <a:r>
              <a:rPr lang="en-US" dirty="0"/>
              <a:t>Prior negative experiences</a:t>
            </a:r>
          </a:p>
        </p:txBody>
      </p:sp>
    </p:spTree>
    <p:extLst>
      <p:ext uri="{BB962C8B-B14F-4D97-AF65-F5344CB8AC3E}">
        <p14:creationId xmlns:p14="http://schemas.microsoft.com/office/powerpoint/2010/main" val="1341054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3200" dirty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</a:br>
            <a:r>
              <a:rPr lang="en-US" sz="3200" dirty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The Most Important Two Minutes is the First Two:</a:t>
            </a:r>
            <a:br>
              <a:rPr lang="en-US" sz="3200" dirty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</a:br>
            <a:r>
              <a:rPr lang="en-US" sz="3200" dirty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 Hi! I am Mary Virginia</a:t>
            </a:r>
            <a:br>
              <a:rPr lang="en-US" sz="3200" dirty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</a:br>
            <a:endParaRPr lang="en-US" sz="3200" dirty="0">
              <a:latin typeface="Calibri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334000" cy="42672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To help your PCP help you 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Your PCP calls me in to help when there’s a concern about mental, physical or social health 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My job as a consultant to you and your PCP is quite specific 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We will spend about a 20-25 minutes today . . . </a:t>
            </a:r>
          </a:p>
        </p:txBody>
      </p:sp>
      <p:pic>
        <p:nvPicPr>
          <p:cNvPr id="16388" name="Picture 3" descr="BHCphoto.jpg"/>
          <p:cNvPicPr>
            <a:picLocks noChangeAspect="1"/>
          </p:cNvPicPr>
          <p:nvPr/>
        </p:nvPicPr>
        <p:blipFill>
          <a:blip r:embed="rId3" cstate="print"/>
          <a:srcRect l="17999" t="16499" r="16000" b="3000"/>
          <a:stretch>
            <a:fillRect/>
          </a:stretch>
        </p:blipFill>
        <p:spPr bwMode="auto">
          <a:xfrm>
            <a:off x="5943600" y="1600200"/>
            <a:ext cx="2587625" cy="4206875"/>
          </a:xfrm>
          <a:prstGeom prst="rect">
            <a:avLst/>
          </a:prstGeom>
          <a:noFill/>
          <a:ln w="38100">
            <a:solidFill>
              <a:srgbClr val="B4CD95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The Most Important Two Minutes: Cont.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638800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We will come up with a plan and I’ll share that with your PCP 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Some people come back to see me to learn more skills and address other concerns; some only see me one time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Okay, let’s start with this brief survey; it will give us some numbers about your overall quality of life over the past week</a:t>
            </a:r>
          </a:p>
        </p:txBody>
      </p:sp>
      <p:pic>
        <p:nvPicPr>
          <p:cNvPr id="16388" name="Picture 3" descr="BHCphoto.jpg"/>
          <p:cNvPicPr>
            <a:picLocks noChangeAspect="1"/>
          </p:cNvPicPr>
          <p:nvPr/>
        </p:nvPicPr>
        <p:blipFill>
          <a:blip r:embed="rId3" cstate="print"/>
          <a:srcRect l="17999" t="16499" r="16000" b="3000"/>
          <a:stretch>
            <a:fillRect/>
          </a:stretch>
        </p:blipFill>
        <p:spPr bwMode="auto">
          <a:xfrm>
            <a:off x="6172200" y="1600200"/>
            <a:ext cx="2587625" cy="4206875"/>
          </a:xfrm>
          <a:prstGeom prst="rect">
            <a:avLst/>
          </a:prstGeom>
          <a:noFill/>
          <a:ln w="38100">
            <a:solidFill>
              <a:srgbClr val="B4CD95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4406900" y="6467475"/>
            <a:ext cx="339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7F7F7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19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112000" cy="788988"/>
          </a:xfrm>
          <a:effectLst>
            <a:outerShdw blurRad="63500" dist="12700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0" bIns="38100" numCol="1" anchor="ctr" anchorCtr="0" compatLnSpc="1">
            <a:prstTxWarp prst="textNoShape">
              <a:avLst/>
            </a:prstTxWarp>
          </a:bodyPr>
          <a:lstStyle/>
          <a:p>
            <a:pPr indent="0" eaLnBrk="1" hangingPunct="1">
              <a:defRPr/>
            </a:pPr>
            <a:r>
              <a:rPr lang="en-US" sz="2800" dirty="0">
                <a:latin typeface="Arial" charset="0"/>
                <a:cs typeface="Arial" charset="0"/>
                <a:sym typeface="Arial" charset="0"/>
              </a:rPr>
              <a:t>The Love, Work, Play &amp; Health Questions</a:t>
            </a:r>
            <a:endParaRPr lang="en-US" sz="2800" dirty="0">
              <a:latin typeface="Arial" charset="0"/>
              <a:sym typeface="Arial" charset="0"/>
            </a:endParaRP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383749"/>
              </p:ext>
            </p:extLst>
          </p:nvPr>
        </p:nvGraphicFramePr>
        <p:xfrm>
          <a:off x="685800" y="1293813"/>
          <a:ext cx="8229600" cy="519430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Love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Where do you live? With whom? How long have you been there? Are things okay at your home? Do you have loving relationships with your family or friends?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Work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Do you work? Study? If yes, what is your work? Do you enjoy it? If no, are you looking for work? If no, how do your support yourself?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Play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What do you do for fun? For relaxation? For connecting with people in your neighborhood or community?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Health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Do you use tobacco products, alcohol, illegal drugs? Do you exercise on a regular basis for your health? Do you eat well? Sleep well? 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45" name="Rectangle 34"/>
          <p:cNvSpPr>
            <a:spLocks/>
          </p:cNvSpPr>
          <p:nvPr/>
        </p:nvSpPr>
        <p:spPr bwMode="auto">
          <a:xfrm>
            <a:off x="4305300" y="6418263"/>
            <a:ext cx="558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7F7F7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228332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/>
          </p:cNvSpPr>
          <p:nvPr/>
        </p:nvSpPr>
        <p:spPr bwMode="auto">
          <a:xfrm>
            <a:off x="4406900" y="6467475"/>
            <a:ext cx="339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7F7F7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20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173913" cy="850900"/>
          </a:xfrm>
          <a:effectLst>
            <a:outerShdw blurRad="63500" dist="12700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0" bIns="38100" numCol="1" anchor="ctr" anchorCtr="0" compatLnSpc="1">
            <a:prstTxWarp prst="textNoShape">
              <a:avLst/>
            </a:prstTxWarp>
          </a:bodyPr>
          <a:lstStyle/>
          <a:p>
            <a:pPr indent="0" eaLnBrk="1" hangingPunct="1">
              <a:defRPr/>
            </a:pPr>
            <a:r>
              <a:rPr lang="en-US" sz="2800">
                <a:latin typeface="Arial" charset="0"/>
                <a:cs typeface="Arial" charset="0"/>
                <a:sym typeface="Arial" charset="0"/>
              </a:rPr>
              <a:t>The Three T &amp; Workability Questions</a:t>
            </a:r>
            <a:endParaRPr lang="en-US" sz="2800">
              <a:latin typeface="Arial" charset="0"/>
              <a:sym typeface="Arial" charset="0"/>
            </a:endParaRP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609600" y="1524000"/>
          <a:ext cx="7924800" cy="4125913"/>
        </p:xfrm>
        <a:graphic>
          <a:graphicData uri="http://schemas.openxmlformats.org/drawingml/2006/table">
            <a:tbl>
              <a:tblPr/>
              <a:tblGrid>
                <a:gridCol w="1735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Time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When did this start? How often does it happen? What happens immediately before / after the problem? Why do you think it is a problem now?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Trigger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Is there anything--a situation or a person--that seems to set it off? 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Trajectory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What’s this problem been like over time? Have there been times when it was less of a concern? More of a concern? 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Workability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B606"/>
                        </a:buClr>
                        <a:buSzPct val="88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What have you tried (to address the problem)? How has that worked in the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short run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? In the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long run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or in the sense of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being consistent with what really matters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to you? 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69" name="Rectangle 34"/>
          <p:cNvSpPr>
            <a:spLocks/>
          </p:cNvSpPr>
          <p:nvPr/>
        </p:nvSpPr>
        <p:spPr bwMode="auto">
          <a:xfrm>
            <a:off x="4305300" y="6418263"/>
            <a:ext cx="558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7F7F7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924587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Problem Summary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7953" y="1752601"/>
            <a:ext cx="7474148" cy="4426744"/>
          </a:xfrm>
        </p:spPr>
        <p:txBody>
          <a:bodyPr>
            <a:noAutofit/>
          </a:bodyPr>
          <a:lstStyle/>
          <a:p>
            <a:pPr marL="401832" indent="-285750">
              <a:defRPr/>
            </a:pPr>
            <a:r>
              <a:rPr lang="en-US" sz="2400" dirty="0"/>
              <a:t>Express empathy / engage the patient (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This sounds very difficult and I can see that you</a:t>
            </a:r>
            <a:r>
              <a:rPr lang="en-US" sz="2400" dirty="0">
                <a:latin typeface="Arial"/>
              </a:rPr>
              <a:t>’</a:t>
            </a:r>
            <a:r>
              <a:rPr lang="en-US" sz="2400" dirty="0"/>
              <a:t>ve tried . . .)</a:t>
            </a:r>
          </a:p>
          <a:p>
            <a:pPr marL="401832" indent="-285750">
              <a:defRPr/>
            </a:pPr>
            <a:r>
              <a:rPr lang="en-US" sz="2400" dirty="0"/>
              <a:t>Strategic Reframe: Simplify and reduce the magnitude of the problem (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So, you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ve bee  feeling a lot of stress since loosing your job and it appears to affecting your ability to relax and to sleep at night.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)</a:t>
            </a:r>
          </a:p>
          <a:p>
            <a:pPr marL="401832" indent="-285750">
              <a:defRPr/>
            </a:pPr>
            <a:r>
              <a:rPr lang="en-US" sz="2400" dirty="0"/>
              <a:t>Help patient generate new strategies (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If a miracle happened . . .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)</a:t>
            </a:r>
          </a:p>
          <a:p>
            <a:pPr marL="401832" indent="-285750">
              <a:defRPr/>
            </a:pPr>
            <a:r>
              <a:rPr lang="en-US" sz="2400" dirty="0"/>
              <a:t>Create a do-able framework for change (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Let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take it one step at a time. I think the first step could be x or y; what makes sense to you?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18581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  In Session Rating Scales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19100" indent="-419100">
              <a:spcBef>
                <a:spcPct val="0"/>
              </a:spcBef>
              <a:buSzPct val="99000"/>
              <a:buFontTx/>
              <a:buAutoNum type="arabicPeriod"/>
            </a:pP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How big of a problem is this for you? On a scale of 0 = “not a problem” and 10 = “a very big problem”, how would you rate it?</a:t>
            </a:r>
            <a:endParaRPr lang="en-US" altLang="en-US" sz="2400" dirty="0">
              <a:latin typeface="Arial" charset="0"/>
              <a:sym typeface="Arial" charset="0"/>
            </a:endParaRPr>
          </a:p>
          <a:p>
            <a:pPr marL="419100" indent="-419100">
              <a:spcBef>
                <a:spcPct val="0"/>
              </a:spcBef>
              <a:buSzPct val="99000"/>
              <a:buFontTx/>
              <a:buAutoNum type="arabicPeriod"/>
            </a:pPr>
            <a:r>
              <a:rPr lang="en-US" altLang="en-US" sz="2400" dirty="0">
                <a:latin typeface="Arial" charset="0"/>
                <a:sym typeface="Arial" charset="0"/>
              </a:rPr>
              <a:t>How confident are you that you will follow through with our plan? Use a scale where 0 = “no confidence” and 10 = “very confident”.</a:t>
            </a:r>
          </a:p>
          <a:p>
            <a:pPr marL="419100" indent="-419100">
              <a:spcBef>
                <a:spcPct val="0"/>
              </a:spcBef>
              <a:buSzPct val="99000"/>
              <a:buFontTx/>
              <a:buAutoNum type="arabicPeriod"/>
            </a:pPr>
            <a:r>
              <a:rPr lang="en-US" altLang="en-US" sz="2400" dirty="0">
                <a:latin typeface="Arial" charset="0"/>
                <a:sym typeface="Arial" charset="0"/>
              </a:rPr>
              <a:t>How helpful was this visit? Use a scale where 0 = “not helpful” and 10 = “very helpful”. </a:t>
            </a:r>
          </a:p>
          <a:p>
            <a:pPr marL="0" indent="0">
              <a:spcBef>
                <a:spcPct val="0"/>
              </a:spcBef>
              <a:buSzPct val="99000"/>
              <a:buNone/>
            </a:pPr>
            <a:endParaRPr lang="en-US" altLang="en-US" sz="2400" dirty="0">
              <a:latin typeface="Arial" charset="0"/>
              <a:sym typeface="Arial" charset="0"/>
            </a:endParaRPr>
          </a:p>
          <a:p>
            <a:pPr marL="419100" indent="-419100" eaLnBrk="1" hangingPunct="1">
              <a:spcBef>
                <a:spcPct val="0"/>
              </a:spcBef>
              <a:buSzPct val="99000"/>
              <a:buFontTx/>
              <a:buAutoNum type="arabicPeriod"/>
            </a:pPr>
            <a:endParaRPr lang="en-US" altLang="en-US" sz="2400" dirty="0"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05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Behavior Change Basics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7953" y="1752601"/>
            <a:ext cx="7474148" cy="4426744"/>
          </a:xfrm>
        </p:spPr>
        <p:txBody>
          <a:bodyPr>
            <a:noAutofit/>
          </a:bodyPr>
          <a:lstStyle/>
          <a:p>
            <a:pPr marL="401832" indent="-285750">
              <a:lnSpc>
                <a:spcPct val="120000"/>
              </a:lnSpc>
              <a:defRPr/>
            </a:pPr>
            <a:r>
              <a:rPr lang="en-US" sz="2400" dirty="0"/>
              <a:t>Focus on function, not cure (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My job is to help you and your doctor improve your overall quality of life; often one or two small changes in our daily routine can make a big difference over time.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) </a:t>
            </a:r>
          </a:p>
          <a:p>
            <a:pPr marL="401832" indent="-285750">
              <a:lnSpc>
                <a:spcPct val="120000"/>
              </a:lnSpc>
              <a:defRPr/>
            </a:pPr>
            <a:r>
              <a:rPr lang="en-US" sz="2400" dirty="0"/>
              <a:t>Process Check (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So at this point you are interested in . . . ?)</a:t>
            </a:r>
          </a:p>
          <a:p>
            <a:pPr marL="401832" indent="-285750">
              <a:lnSpc>
                <a:spcPct val="120000"/>
              </a:lnSpc>
              <a:defRPr/>
            </a:pPr>
            <a:r>
              <a:rPr lang="en-US" sz="2400" dirty="0"/>
              <a:t>Assess patient values related to problem (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In terms of what you think is really important in life--your core values--why does this change seem important at this time?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3855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Behavior Change Plan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1"/>
            <a:ext cx="7772399" cy="4426744"/>
          </a:xfrm>
        </p:spPr>
        <p:txBody>
          <a:bodyPr>
            <a:noAutofit/>
          </a:bodyPr>
          <a:lstStyle/>
          <a:p>
            <a:pPr marL="458982">
              <a:lnSpc>
                <a:spcPct val="120000"/>
              </a:lnSpc>
              <a:defRPr/>
            </a:pPr>
            <a:r>
              <a:rPr lang="en-US" sz="2800" dirty="0"/>
              <a:t>Look for patient strengths to use in plan</a:t>
            </a:r>
          </a:p>
          <a:p>
            <a:pPr marL="458982">
              <a:lnSpc>
                <a:spcPct val="120000"/>
              </a:lnSpc>
              <a:defRPr/>
            </a:pPr>
            <a:r>
              <a:rPr lang="en-US" sz="2800" dirty="0"/>
              <a:t>Emphasize idea of small positives</a:t>
            </a:r>
          </a:p>
          <a:p>
            <a:pPr marL="458982">
              <a:lnSpc>
                <a:spcPct val="120000"/>
              </a:lnSpc>
              <a:defRPr/>
            </a:pPr>
            <a:r>
              <a:rPr lang="en-US" sz="2800" dirty="0"/>
              <a:t>Use external supports to promote success</a:t>
            </a:r>
          </a:p>
          <a:p>
            <a:pPr marL="458982">
              <a:lnSpc>
                <a:spcPct val="120000"/>
              </a:lnSpc>
              <a:defRPr/>
            </a:pPr>
            <a:r>
              <a:rPr lang="en-US" sz="2800" dirty="0"/>
              <a:t>Frame plan as an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experiment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; collect data</a:t>
            </a:r>
          </a:p>
          <a:p>
            <a:pPr marL="458982">
              <a:lnSpc>
                <a:spcPct val="120000"/>
              </a:lnSpc>
              <a:defRPr/>
            </a:pPr>
            <a:r>
              <a:rPr lang="en-US" sz="2800" dirty="0"/>
              <a:t>Assess patient confidence in plan</a:t>
            </a:r>
          </a:p>
          <a:p>
            <a:pPr marL="458982">
              <a:lnSpc>
                <a:spcPct val="120000"/>
              </a:lnSpc>
              <a:defRPr/>
            </a:pPr>
            <a:r>
              <a:rPr lang="en-US" sz="2800" dirty="0"/>
              <a:t>Predict imperfection</a:t>
            </a:r>
          </a:p>
          <a:p>
            <a:pPr marL="458982">
              <a:lnSpc>
                <a:spcPct val="120000"/>
              </a:lnSpc>
              <a:defRPr/>
            </a:pPr>
            <a:r>
              <a:rPr lang="en-US" sz="2800" dirty="0"/>
              <a:t>Provide a written copy of plan (on RX pad)</a:t>
            </a:r>
          </a:p>
        </p:txBody>
      </p:sp>
    </p:spTree>
    <p:extLst>
      <p:ext uri="{BB962C8B-B14F-4D97-AF65-F5344CB8AC3E}">
        <p14:creationId xmlns:p14="http://schemas.microsoft.com/office/powerpoint/2010/main" val="3908431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        </a:t>
            </a:r>
            <a:r>
              <a:rPr lang="en-US" sz="2800" b="1" dirty="0">
                <a:latin typeface="+mn-lt"/>
                <a:ea typeface="ＭＳ Ｐゴシック" charset="0"/>
              </a:rPr>
              <a:t>	</a:t>
            </a:r>
            <a:r>
              <a:rPr lang="en-US" sz="2800" b="1" dirty="0">
                <a:solidFill>
                  <a:srgbClr val="302C24"/>
                </a:solidFill>
                <a:latin typeface="+mn-lt"/>
                <a:ea typeface="ＭＳ Ｐゴシック" charset="0"/>
              </a:rPr>
              <a:t>Your Clinic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302C24"/>
                </a:solidFill>
                <a:latin typeface="+mn-lt"/>
                <a:ea typeface="ＭＳ Ｐゴシック" charset="0"/>
              </a:rPr>
              <a:t>	     	Your Phone Number</a:t>
            </a:r>
            <a:r>
              <a:rPr lang="en-US" sz="3600" b="1" dirty="0">
                <a:solidFill>
                  <a:srgbClr val="302C24"/>
                </a:solidFill>
                <a:latin typeface="+mn-lt"/>
                <a:ea typeface="ＭＳ Ｐゴシック" charset="0"/>
              </a:rPr>
              <a:t>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ES" sz="2000" dirty="0">
              <a:latin typeface="Arial" charset="0"/>
              <a:ea typeface="ＭＳ Ｐゴシック" charset="0"/>
            </a:endParaRPr>
          </a:p>
          <a:p>
            <a:pPr algn="ctr">
              <a:lnSpc>
                <a:spcPct val="90000"/>
              </a:lnSpc>
              <a:buNone/>
            </a:pPr>
            <a:endParaRPr lang="es-ES" sz="2400" dirty="0">
              <a:latin typeface="+mn-lt"/>
              <a:ea typeface="ＭＳ Ｐゴシック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s-ES" sz="2400" dirty="0" err="1">
                <a:latin typeface="+mn-lt"/>
                <a:ea typeface="ＭＳ Ｐゴシック" charset="0"/>
              </a:rPr>
              <a:t>Love</a:t>
            </a:r>
            <a:r>
              <a:rPr lang="es-ES" sz="2400" dirty="0">
                <a:latin typeface="+mn-lt"/>
                <a:ea typeface="ＭＳ Ｐゴシック" charset="0"/>
              </a:rPr>
              <a:t>                   </a:t>
            </a:r>
            <a:r>
              <a:rPr lang="es-ES" sz="2400" dirty="0" err="1">
                <a:latin typeface="+mn-lt"/>
                <a:ea typeface="ＭＳ Ｐゴシック" charset="0"/>
              </a:rPr>
              <a:t>Work</a:t>
            </a:r>
            <a:r>
              <a:rPr lang="es-ES" sz="2400" dirty="0">
                <a:latin typeface="+mn-lt"/>
                <a:ea typeface="ＭＳ Ｐゴシック" charset="0"/>
              </a:rPr>
              <a:t>                   Play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ES" sz="2400" dirty="0">
              <a:latin typeface="+mn-lt"/>
              <a:ea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+mn-lt"/>
              <a:ea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+mn-lt"/>
                <a:ea typeface="ＭＳ Ｐゴシック" charset="0"/>
              </a:rPr>
              <a:t>Plan: _________________________________________________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+mn-lt"/>
                <a:ea typeface="ＭＳ Ｐゴシック" charset="0"/>
              </a:rPr>
              <a:t>______________________________________________________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+mn-lt"/>
                <a:ea typeface="ＭＳ Ｐゴシック" charset="0"/>
              </a:rPr>
              <a:t>______________________________________________________</a:t>
            </a:r>
          </a:p>
        </p:txBody>
      </p:sp>
      <p:pic>
        <p:nvPicPr>
          <p:cNvPr id="38916" name="Picture 4" descr="j03047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733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j03047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733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 descr="j03047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733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52401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9C2"/>
                </a:solidFill>
              </a:rPr>
              <a:t>Team-Based Behavior Change Intervention: </a:t>
            </a:r>
          </a:p>
          <a:p>
            <a:pPr algn="ctr"/>
            <a:r>
              <a:rPr lang="en-US" sz="2800" b="1" dirty="0">
                <a:solidFill>
                  <a:srgbClr val="0079C2"/>
                </a:solidFill>
              </a:rPr>
              <a:t>The Bulls Eye Plan</a:t>
            </a:r>
          </a:p>
        </p:txBody>
      </p:sp>
    </p:spTree>
    <p:extLst>
      <p:ext uri="{BB962C8B-B14F-4D97-AF65-F5344CB8AC3E}">
        <p14:creationId xmlns:p14="http://schemas.microsoft.com/office/powerpoint/2010/main" val="3434927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25953" cy="97333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Interventions: General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9391" y="1768078"/>
            <a:ext cx="7375922" cy="4554141"/>
          </a:xfrm>
        </p:spPr>
        <p:txBody>
          <a:bodyPr/>
          <a:lstStyle/>
          <a:p>
            <a:pPr marL="764792" indent="-457200">
              <a:lnSpc>
                <a:spcPct val="80000"/>
              </a:lnSpc>
              <a:defRPr/>
            </a:pPr>
            <a:r>
              <a:rPr lang="en-US" dirty="0"/>
              <a:t>Basic behavior change (self-reinforcement)</a:t>
            </a:r>
          </a:p>
          <a:p>
            <a:pPr marL="764792" indent="-457200">
              <a:lnSpc>
                <a:spcPct val="80000"/>
              </a:lnSpc>
              <a:defRPr/>
            </a:pPr>
            <a:r>
              <a:rPr lang="en-US" dirty="0"/>
              <a:t>Build social support</a:t>
            </a:r>
          </a:p>
          <a:p>
            <a:pPr marL="764792" indent="-457200">
              <a:lnSpc>
                <a:spcPct val="80000"/>
              </a:lnSpc>
              <a:defRPr/>
            </a:pPr>
            <a:r>
              <a:rPr lang="en-US" dirty="0"/>
              <a:t>Suggest pamphlet or hand out</a:t>
            </a:r>
          </a:p>
          <a:p>
            <a:pPr marL="764792" indent="-457200">
              <a:lnSpc>
                <a:spcPct val="80000"/>
              </a:lnSpc>
              <a:defRPr/>
            </a:pPr>
            <a:r>
              <a:rPr lang="en-US" dirty="0"/>
              <a:t>Suggest book (Living with Children, I Can If I Want To, Living Life Well)</a:t>
            </a:r>
          </a:p>
          <a:p>
            <a:pPr marL="764792" indent="-457200">
              <a:lnSpc>
                <a:spcPct val="80000"/>
              </a:lnSpc>
              <a:defRPr/>
            </a:pPr>
            <a:r>
              <a:rPr lang="en-US" dirty="0"/>
              <a:t>Refer to community resources</a:t>
            </a:r>
          </a:p>
          <a:p>
            <a:pPr marL="764792" indent="-457200">
              <a:lnSpc>
                <a:spcPct val="80000"/>
              </a:lnSpc>
              <a:defRPr/>
            </a:pPr>
            <a:r>
              <a:rPr lang="en-US" dirty="0"/>
              <a:t>Suggest Internet programs (Insomnia, UCANPOOP 2, mild depression)</a:t>
            </a:r>
          </a:p>
        </p:txBody>
      </p:sp>
    </p:spTree>
    <p:extLst>
      <p:ext uri="{BB962C8B-B14F-4D97-AF65-F5344CB8AC3E}">
        <p14:creationId xmlns:p14="http://schemas.microsoft.com/office/powerpoint/2010/main" val="82706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Why </a:t>
            </a:r>
            <a:r>
              <a:rPr lang="en-US" dirty="0"/>
              <a:t>PCBH?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Wide range of behavioral issues, ages</a:t>
            </a:r>
          </a:p>
          <a:p>
            <a:pPr lvl="1"/>
            <a:r>
              <a:rPr lang="en-US" dirty="0"/>
              <a:t>Living with chronic disease </a:t>
            </a:r>
          </a:p>
          <a:p>
            <a:pPr lvl="1"/>
            <a:r>
              <a:rPr lang="en-US" dirty="0"/>
              <a:t>Somatic complaints with lifestyle/stress component</a:t>
            </a:r>
          </a:p>
          <a:p>
            <a:pPr lvl="1"/>
            <a:r>
              <a:rPr lang="en-US" dirty="0"/>
              <a:t>Sub-threshold problems in living </a:t>
            </a:r>
          </a:p>
          <a:p>
            <a:pPr lvl="1"/>
            <a:r>
              <a:rPr lang="en-US" dirty="0"/>
              <a:t>Preventive health</a:t>
            </a:r>
          </a:p>
          <a:p>
            <a:pPr lvl="1"/>
            <a:r>
              <a:rPr lang="en-US" dirty="0"/>
              <a:t>All kinds of mental health/substance abuse problems</a:t>
            </a:r>
          </a:p>
          <a:p>
            <a:pPr lvl="1"/>
            <a:r>
              <a:rPr lang="en-US" dirty="0"/>
              <a:t>Infants through older adults</a:t>
            </a:r>
          </a:p>
        </p:txBody>
      </p:sp>
    </p:spTree>
    <p:extLst>
      <p:ext uri="{BB962C8B-B14F-4D97-AF65-F5344CB8AC3E}">
        <p14:creationId xmlns:p14="http://schemas.microsoft.com/office/powerpoint/2010/main" val="1395181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Interventions for Common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Eating, Sleeping, Engaging in Social Activities, Engaging in Exercise</a:t>
            </a:r>
          </a:p>
          <a:p>
            <a:r>
              <a:rPr lang="en-US" dirty="0"/>
              <a:t>Medical Problems: Basic Interventions (Addressing stigma, creating a values context, recognizing primacy of psychosocial stresses; one step at a time)</a:t>
            </a:r>
          </a:p>
          <a:p>
            <a:r>
              <a:rPr lang="en-US" dirty="0"/>
              <a:t>Overweight / obesity; diabetes; hypertension; ADHD</a:t>
            </a:r>
          </a:p>
          <a:p>
            <a:r>
              <a:rPr lang="en-US" dirty="0"/>
              <a:t>Substance Abuse</a:t>
            </a:r>
          </a:p>
          <a:p>
            <a:r>
              <a:rPr lang="en-US" dirty="0"/>
              <a:t>PTSD</a:t>
            </a:r>
          </a:p>
          <a:p>
            <a:r>
              <a:rPr lang="en-US" dirty="0"/>
              <a:t>Medication Issues</a:t>
            </a:r>
          </a:p>
        </p:txBody>
      </p:sp>
    </p:spTree>
    <p:extLst>
      <p:ext uri="{BB962C8B-B14F-4D97-AF65-F5344CB8AC3E}">
        <p14:creationId xmlns:p14="http://schemas.microsoft.com/office/powerpoint/2010/main" val="2316167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60797" y="228601"/>
            <a:ext cx="766167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Interventions: Depression 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9391" y="1821656"/>
            <a:ext cx="7375922" cy="4500563"/>
          </a:xfrm>
        </p:spPr>
        <p:txBody>
          <a:bodyPr/>
          <a:lstStyle/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(or Fatigue, Insomnia, loss of interest)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Demystify depression, focus on symptom of concern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Ask about patient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world view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Explain the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lethargy cycle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Make behavioral activation plan, particularly social activities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29705762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61672" cy="86618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Interventions: Anxiety 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9391" y="1821656"/>
            <a:ext cx="7375922" cy="4500563"/>
          </a:xfrm>
        </p:spPr>
        <p:txBody>
          <a:bodyPr/>
          <a:lstStyle/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Teach relaxation / mindfulness / acceptance strategies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Square breathing for panic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CALM or diaphragmatic breathing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Set up self-guided exposure (based on values)</a:t>
            </a:r>
          </a:p>
        </p:txBody>
      </p:sp>
    </p:spTree>
    <p:extLst>
      <p:ext uri="{BB962C8B-B14F-4D97-AF65-F5344CB8AC3E}">
        <p14:creationId xmlns:p14="http://schemas.microsoft.com/office/powerpoint/2010/main" val="1968798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61672" cy="86618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Interventions: Sleep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9391" y="1821656"/>
            <a:ext cx="7375922" cy="4500563"/>
          </a:xfrm>
        </p:spPr>
        <p:txBody>
          <a:bodyPr>
            <a:normAutofit/>
          </a:bodyPr>
          <a:lstStyle/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Use Handouts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Review Sleep Hygiene Guidelines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Coach on mindfulness and relaxation in bed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Maintain sleep schedule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Morning exercise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Very common and high impact problem, so offer monthly workshops</a:t>
            </a:r>
          </a:p>
        </p:txBody>
      </p:sp>
    </p:spTree>
    <p:extLst>
      <p:ext uri="{BB962C8B-B14F-4D97-AF65-F5344CB8AC3E}">
        <p14:creationId xmlns:p14="http://schemas.microsoft.com/office/powerpoint/2010/main" val="7843301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695"/>
            <a:ext cx="7625953" cy="106410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400" dirty="0"/>
              <a:t>Interventions: </a:t>
            </a:r>
            <a:br>
              <a:rPr lang="en-US" sz="3400" dirty="0"/>
            </a:br>
            <a:r>
              <a:rPr lang="en-US" sz="3400" dirty="0"/>
              <a:t>Chronic Disease / Lifestyle</a:t>
            </a:r>
            <a:r>
              <a:rPr lang="en-US" dirty="0"/>
              <a:t> </a:t>
            </a: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375922" cy="3714750"/>
          </a:xfrm>
        </p:spPr>
        <p:txBody>
          <a:bodyPr>
            <a:normAutofit fontScale="85000" lnSpcReduction="10000"/>
          </a:bodyPr>
          <a:lstStyle/>
          <a:p>
            <a:pPr marL="663456" indent="-457200">
              <a:defRPr/>
            </a:pPr>
            <a:r>
              <a:rPr lang="en-US" dirty="0"/>
              <a:t>Motivational Interviewing (Decisional Balance Sheet)</a:t>
            </a:r>
          </a:p>
          <a:p>
            <a:pPr marL="663456" indent="-457200">
              <a:defRPr/>
            </a:pPr>
            <a:r>
              <a:rPr lang="en-US" dirty="0"/>
              <a:t>Team-based support of specific goals (Bulls-Eye or SMART goals)</a:t>
            </a:r>
          </a:p>
          <a:p>
            <a:pPr marL="663456" indent="-457200">
              <a:defRPr/>
            </a:pPr>
            <a:r>
              <a:rPr lang="en-US" dirty="0"/>
              <a:t>Classes and workshops, group medical visits</a:t>
            </a:r>
          </a:p>
          <a:p>
            <a:pPr marL="663456" indent="-457200">
              <a:defRPr/>
            </a:pPr>
            <a:r>
              <a:rPr lang="en-US" dirty="0"/>
              <a:t>Internet-based with BHC phone call support</a:t>
            </a:r>
          </a:p>
          <a:p>
            <a:pPr marL="663456" indent="-457200">
              <a:defRPr/>
            </a:pPr>
            <a:r>
              <a:rPr lang="en-US" dirty="0"/>
              <a:t>Bibliotherapy (The Diabetes Lifestyle Book by Gregg)</a:t>
            </a:r>
          </a:p>
        </p:txBody>
      </p:sp>
    </p:spTree>
    <p:extLst>
      <p:ext uri="{BB962C8B-B14F-4D97-AF65-F5344CB8AC3E}">
        <p14:creationId xmlns:p14="http://schemas.microsoft.com/office/powerpoint/2010/main" val="39759930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1"/>
            <a:ext cx="7625953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Interventions: Relationship Problems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467600" cy="4191000"/>
          </a:xfrm>
        </p:spPr>
        <p:txBody>
          <a:bodyPr>
            <a:normAutofit fontScale="92500" lnSpcReduction="10000"/>
          </a:bodyPr>
          <a:lstStyle/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Parenting Stress</a:t>
            </a:r>
          </a:p>
          <a:p>
            <a:pPr marL="1164842" lvl="1" indent="-457200">
              <a:lnSpc>
                <a:spcPct val="80000"/>
              </a:lnSpc>
              <a:defRPr/>
            </a:pPr>
            <a:r>
              <a:rPr lang="en-US" dirty="0"/>
              <a:t>Parenting Protocol (play, positive and descriptive praise, ignoring)</a:t>
            </a:r>
          </a:p>
          <a:p>
            <a:pPr marL="1164842" lvl="1" indent="-457200">
              <a:lnSpc>
                <a:spcPct val="80000"/>
              </a:lnSpc>
              <a:defRPr/>
            </a:pPr>
            <a:r>
              <a:rPr lang="en-US" dirty="0"/>
              <a:t>Enuresis (The Good Kid Book)</a:t>
            </a:r>
          </a:p>
          <a:p>
            <a:pPr marL="1164842" lvl="1" indent="-457200">
              <a:lnSpc>
                <a:spcPct val="80000"/>
              </a:lnSpc>
              <a:defRPr/>
            </a:pPr>
            <a:r>
              <a:rPr lang="en-US" dirty="0"/>
              <a:t>Overweight / obesity prevention </a:t>
            </a:r>
          </a:p>
          <a:p>
            <a:pPr marL="707642" lvl="1" indent="0">
              <a:lnSpc>
                <a:spcPct val="80000"/>
              </a:lnSpc>
              <a:buNone/>
              <a:defRPr/>
            </a:pPr>
            <a:endParaRPr lang="en-US" dirty="0"/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Marital Satisfaction</a:t>
            </a:r>
          </a:p>
          <a:p>
            <a:pPr marL="1164842" lvl="1" indent="-457200">
              <a:lnSpc>
                <a:spcPct val="80000"/>
              </a:lnSpc>
              <a:defRPr/>
            </a:pPr>
            <a:r>
              <a:rPr lang="en-US" dirty="0"/>
              <a:t>See Relationship Couples Handout</a:t>
            </a:r>
          </a:p>
          <a:p>
            <a:pPr marL="1164842" lvl="1" indent="-457200">
              <a:lnSpc>
                <a:spcPct val="80000"/>
              </a:lnSpc>
              <a:defRPr/>
            </a:pPr>
            <a:r>
              <a:rPr lang="en-US" dirty="0"/>
              <a:t>Use Problem Solving </a:t>
            </a:r>
          </a:p>
          <a:p>
            <a:pPr marL="1164842" lvl="1" indent="-457200">
              <a:lnSpc>
                <a:spcPct val="80000"/>
              </a:lnSpc>
              <a:defRPr/>
            </a:pPr>
            <a:r>
              <a:rPr lang="en-US" dirty="0"/>
              <a:t>Caring Bank Account</a:t>
            </a:r>
          </a:p>
          <a:p>
            <a:pPr marL="1164842" lvl="1" indent="-457200">
              <a:lnSpc>
                <a:spcPct val="80000"/>
              </a:lnSpc>
              <a:defRPr/>
            </a:pPr>
            <a:r>
              <a:rPr lang="en-US" dirty="0"/>
              <a:t>Marital Check-up</a:t>
            </a:r>
          </a:p>
          <a:p>
            <a:pPr marL="764792" indent="-457200">
              <a:lnSpc>
                <a:spcPct val="8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576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63383" cy="9376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Practice Management Skills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1893094"/>
            <a:ext cx="7813477" cy="4589859"/>
          </a:xfrm>
        </p:spPr>
        <p:txBody>
          <a:bodyPr>
            <a:normAutofit lnSpcReduction="10000"/>
          </a:bodyPr>
          <a:lstStyle/>
          <a:p>
            <a:pPr marL="764792" indent="-457200">
              <a:defRPr/>
            </a:pPr>
            <a:r>
              <a:rPr lang="en-US" dirty="0"/>
              <a:t>Staying on-time, adjust time (10-15 minute sessions if needed)</a:t>
            </a:r>
          </a:p>
          <a:p>
            <a:pPr marL="764792" indent="-457200">
              <a:defRPr/>
            </a:pPr>
            <a:r>
              <a:rPr lang="en-US" dirty="0"/>
              <a:t>Keeping apt open, use classes/groups to increase your capacity</a:t>
            </a:r>
          </a:p>
          <a:p>
            <a:pPr marL="764792" indent="-457200">
              <a:defRPr/>
            </a:pPr>
            <a:r>
              <a:rPr lang="en-US" dirty="0"/>
              <a:t>Pair follow up visit with a PCP </a:t>
            </a:r>
            <a:r>
              <a:rPr lang="en-US" dirty="0" err="1"/>
              <a:t>appt</a:t>
            </a:r>
            <a:r>
              <a:rPr lang="en-US" dirty="0"/>
              <a:t> to reduce no shows </a:t>
            </a:r>
          </a:p>
          <a:p>
            <a:pPr marL="764792" indent="-457200">
              <a:defRPr/>
            </a:pPr>
            <a:r>
              <a:rPr lang="en-US" dirty="0"/>
              <a:t>Utilize alternative patient contact methods (phone follow ups, patient portal)</a:t>
            </a:r>
          </a:p>
        </p:txBody>
      </p:sp>
    </p:spTree>
    <p:extLst>
      <p:ext uri="{BB962C8B-B14F-4D97-AF65-F5344CB8AC3E}">
        <p14:creationId xmlns:p14="http://schemas.microsoft.com/office/powerpoint/2010/main" val="9495406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61672" cy="86618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Schedule Template</a:t>
            </a:r>
          </a:p>
        </p:txBody>
      </p:sp>
      <p:graphicFrame>
        <p:nvGraphicFramePr>
          <p:cNvPr id="1771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663842"/>
              </p:ext>
            </p:extLst>
          </p:nvPr>
        </p:nvGraphicFramePr>
        <p:xfrm>
          <a:off x="1348383" y="2093233"/>
          <a:ext cx="2435572" cy="4002767"/>
        </p:xfrm>
        <a:graphic>
          <a:graphicData uri="http://schemas.openxmlformats.org/drawingml/2006/table">
            <a:tbl>
              <a:tblPr/>
              <a:tblGrid>
                <a:gridCol w="1242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0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Time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Activity Type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8:30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RT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9:00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SD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9:30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RT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10:00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SD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10:30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RT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11:00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SD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11:30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RT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7213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958319"/>
              </p:ext>
            </p:extLst>
          </p:nvPr>
        </p:nvGraphicFramePr>
        <p:xfrm>
          <a:off x="5000625" y="2057400"/>
          <a:ext cx="2678907" cy="4150374"/>
        </p:xfrm>
        <a:graphic>
          <a:graphicData uri="http://schemas.openxmlformats.org/drawingml/2006/table">
            <a:tbl>
              <a:tblPr/>
              <a:tblGrid>
                <a:gridCol w="135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Time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Activity Type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1:30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SD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2:00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RT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2:30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SD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3:00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RT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3:30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SD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4:00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RT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4:30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 TT-Bold" charset="0"/>
                          <a:ea typeface="ヒラギノ角ゴ ProN W6" charset="0"/>
                          <a:cs typeface="ヒラギノ角ゴ ProN W6" charset="0"/>
                          <a:sym typeface="Bradley Hand ITC TT-Bold" charset="0"/>
                        </a:rPr>
                        <a:t>SD</a:t>
                      </a:r>
                    </a:p>
                  </a:txBody>
                  <a:tcPr marL="35719" marR="35719" marT="35723" marB="3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3533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063383" cy="9376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Curbside Consults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2937" y="1919883"/>
            <a:ext cx="7813477" cy="4589859"/>
          </a:xfrm>
        </p:spPr>
        <p:txBody>
          <a:bodyPr>
            <a:normAutofit fontScale="92500"/>
          </a:bodyPr>
          <a:lstStyle/>
          <a:p>
            <a:pPr marL="764792" indent="-457200">
              <a:defRPr/>
            </a:pPr>
            <a:r>
              <a:rPr lang="en-US" dirty="0"/>
              <a:t>In person for initial, same-day</a:t>
            </a:r>
          </a:p>
          <a:p>
            <a:pPr marL="764792" indent="-457200">
              <a:defRPr/>
            </a:pPr>
            <a:r>
              <a:rPr lang="en-US" dirty="0"/>
              <a:t>Be brief, get to the point and avoid jargon</a:t>
            </a:r>
          </a:p>
          <a:p>
            <a:pPr marL="764792" indent="-457200">
              <a:defRPr/>
            </a:pPr>
            <a:r>
              <a:rPr lang="en-US" dirty="0"/>
              <a:t>OK to interrupt PCP if you need immediate action</a:t>
            </a:r>
          </a:p>
          <a:p>
            <a:pPr marL="764792" indent="-457200">
              <a:defRPr/>
            </a:pPr>
            <a:r>
              <a:rPr lang="en-US" dirty="0"/>
              <a:t>Make sure to clearly answer the referral question and state your recommendations</a:t>
            </a:r>
          </a:p>
          <a:p>
            <a:pPr marL="307592" indent="0">
              <a:buNone/>
              <a:defRPr/>
            </a:pPr>
            <a:r>
              <a:rPr lang="en-US" dirty="0"/>
              <a:t>SKILL PRACTICE: With partner, give FB on initial visit; follow-up visit (role play demonstration)</a:t>
            </a:r>
          </a:p>
        </p:txBody>
      </p:sp>
    </p:spTree>
    <p:extLst>
      <p:ext uri="{BB962C8B-B14F-4D97-AF65-F5344CB8AC3E}">
        <p14:creationId xmlns:p14="http://schemas.microsoft.com/office/powerpoint/2010/main" val="35797183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a consult note, not a progress note</a:t>
            </a:r>
          </a:p>
          <a:p>
            <a:r>
              <a:rPr lang="en-US" dirty="0"/>
              <a:t>Be brief and highlight core findings</a:t>
            </a:r>
          </a:p>
          <a:p>
            <a:r>
              <a:rPr lang="en-US" dirty="0"/>
              <a:t>Avoid use of jargon</a:t>
            </a:r>
          </a:p>
          <a:p>
            <a:r>
              <a:rPr lang="en-US" dirty="0"/>
              <a:t>Chart concordantly to save time</a:t>
            </a:r>
          </a:p>
          <a:p>
            <a:r>
              <a:rPr lang="en-US" dirty="0"/>
              <a:t>Three main components:</a:t>
            </a:r>
          </a:p>
          <a:p>
            <a:pPr lvl="1"/>
            <a:r>
              <a:rPr lang="en-US" dirty="0"/>
              <a:t>Restate the referral  question</a:t>
            </a:r>
          </a:p>
          <a:p>
            <a:pPr lvl="1"/>
            <a:r>
              <a:rPr lang="en-US" dirty="0"/>
              <a:t>Core assessment findings and problem impression</a:t>
            </a:r>
          </a:p>
          <a:p>
            <a:pPr lvl="1"/>
            <a:r>
              <a:rPr lang="en-US" dirty="0"/>
              <a:t>Recommendations to patient/provider and actions you took with patient today</a:t>
            </a:r>
          </a:p>
        </p:txBody>
      </p:sp>
    </p:spTree>
    <p:extLst>
      <p:ext uri="{BB962C8B-B14F-4D97-AF65-F5344CB8AC3E}">
        <p14:creationId xmlns:p14="http://schemas.microsoft.com/office/powerpoint/2010/main" val="109631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Why </a:t>
            </a:r>
            <a:r>
              <a:rPr lang="en-US" dirty="0"/>
              <a:t>PCBH?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Patients with psychosocial issues are high utilizers</a:t>
            </a:r>
          </a:p>
          <a:p>
            <a:pPr marL="857250" lvl="1" indent="-457200"/>
            <a:r>
              <a:rPr lang="en-US" dirty="0"/>
              <a:t>Of 14 most common complaints in primary care, only 16% had organic etiology </a:t>
            </a:r>
            <a:r>
              <a:rPr lang="nl-NL" dirty="0"/>
              <a:t>(</a:t>
            </a:r>
            <a:r>
              <a:rPr lang="nl-NL" dirty="0" err="1"/>
              <a:t>Kroenke</a:t>
            </a:r>
            <a:r>
              <a:rPr lang="nl-NL" dirty="0"/>
              <a:t> 1989)</a:t>
            </a:r>
          </a:p>
          <a:p>
            <a:pPr marL="857250" lvl="1" indent="-457200"/>
            <a:r>
              <a:rPr lang="nl-NL" dirty="0" err="1"/>
              <a:t>Anxiety</a:t>
            </a:r>
            <a:r>
              <a:rPr lang="nl-NL" dirty="0"/>
              <a:t>, </a:t>
            </a:r>
            <a:r>
              <a:rPr lang="nl-NL" dirty="0" err="1"/>
              <a:t>loneliness</a:t>
            </a:r>
            <a:r>
              <a:rPr lang="nl-NL" dirty="0"/>
              <a:t> drive </a:t>
            </a:r>
            <a:r>
              <a:rPr lang="nl-NL" dirty="0" err="1"/>
              <a:t>visits</a:t>
            </a:r>
            <a:r>
              <a:rPr lang="nl-NL" dirty="0"/>
              <a:t> (Fries, 1993)</a:t>
            </a:r>
          </a:p>
          <a:p>
            <a:pPr marL="857250" lvl="1" indent="-457200"/>
            <a:r>
              <a:rPr lang="nl-NL" dirty="0"/>
              <a:t>Half of high-</a:t>
            </a:r>
            <a:r>
              <a:rPr lang="nl-NL" dirty="0" err="1"/>
              <a:t>utilizers</a:t>
            </a:r>
            <a:r>
              <a:rPr lang="nl-NL" dirty="0"/>
              <a:t> have a psych or CD </a:t>
            </a:r>
            <a:r>
              <a:rPr lang="nl-NL" dirty="0" err="1"/>
              <a:t>problem</a:t>
            </a:r>
            <a:r>
              <a:rPr lang="nl-NL" dirty="0"/>
              <a:t> (Friedman, 1995)</a:t>
            </a:r>
          </a:p>
          <a:p>
            <a:pPr marL="857250" lvl="1" indent="-457200"/>
            <a:r>
              <a:rPr lang="nl-NL" dirty="0"/>
              <a:t>Patients with psych disorder utilize 50% more primary care services (Simon et al, 1995)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255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010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Clinical Skills: Follow-up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791301"/>
              </p:ext>
            </p:extLst>
          </p:nvPr>
        </p:nvGraphicFramePr>
        <p:xfrm>
          <a:off x="457200" y="1600200"/>
          <a:ext cx="868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85001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063383" cy="9376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Follow-Up Appointments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2937" y="1919883"/>
            <a:ext cx="7813477" cy="4589859"/>
          </a:xfrm>
        </p:spPr>
        <p:txBody>
          <a:bodyPr>
            <a:normAutofit/>
          </a:bodyPr>
          <a:lstStyle/>
          <a:p>
            <a:pPr marL="764792" indent="-457200">
              <a:lnSpc>
                <a:spcPct val="80000"/>
              </a:lnSpc>
              <a:defRPr/>
            </a:pPr>
            <a:r>
              <a:rPr lang="en-US" sz="2400" dirty="0"/>
              <a:t>Often more brief (15-20 minutes)</a:t>
            </a:r>
          </a:p>
          <a:p>
            <a:pPr marL="764792" indent="-457200">
              <a:lnSpc>
                <a:spcPct val="80000"/>
              </a:lnSpc>
              <a:defRPr/>
            </a:pPr>
            <a:r>
              <a:rPr lang="en-US" sz="2400" dirty="0"/>
              <a:t>No introduction or life context questions; allows more time for focus on reviewing success of interventions / teaching new skills </a:t>
            </a:r>
          </a:p>
          <a:p>
            <a:pPr marL="764792" indent="-457200">
              <a:lnSpc>
                <a:spcPct val="80000"/>
              </a:lnSpc>
              <a:defRPr/>
            </a:pPr>
            <a:r>
              <a:rPr lang="en-US" sz="2400" dirty="0"/>
              <a:t>Begins with outcome questions (Duke or PSC, Visit Rating Scale)</a:t>
            </a:r>
          </a:p>
          <a:p>
            <a:pPr marL="764792" indent="-457200">
              <a:lnSpc>
                <a:spcPct val="80000"/>
              </a:lnSpc>
              <a:defRPr/>
            </a:pPr>
            <a:r>
              <a:rPr lang="en-US" sz="2400" dirty="0"/>
              <a:t>Review progress with behavior change plan; trouble shoot problems with follow through, reinforce any attempt at change, normalize lack of success</a:t>
            </a:r>
          </a:p>
          <a:p>
            <a:pPr marL="764792" indent="-457200">
              <a:lnSpc>
                <a:spcPct val="80000"/>
              </a:lnSpc>
              <a:defRPr/>
            </a:pPr>
            <a:r>
              <a:rPr lang="en-US" sz="2400" dirty="0"/>
              <a:t>If making progress, cease planned f-u; leave door open for easy access</a:t>
            </a:r>
          </a:p>
          <a:p>
            <a:pPr marL="707642" lvl="1" indent="0">
              <a:lnSpc>
                <a:spcPct val="80000"/>
              </a:lnSpc>
              <a:buNone/>
              <a:defRPr/>
            </a:pPr>
            <a:endParaRPr lang="en-US" dirty="0"/>
          </a:p>
          <a:p>
            <a:pPr marL="993392" lvl="1">
              <a:buBlip>
                <a:blip r:embed="rId3"/>
              </a:buBlip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535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>
            <a:spLocks noGrp="1" noChangeArrowheads="1"/>
          </p:cNvSpPr>
          <p:nvPr>
            <p:ph type="title"/>
          </p:nvPr>
        </p:nvSpPr>
        <p:spPr>
          <a:xfrm>
            <a:off x="660797" y="228601"/>
            <a:ext cx="766167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Classes 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839515"/>
            <a:ext cx="7206853" cy="4500563"/>
          </a:xfrm>
        </p:spPr>
        <p:txBody>
          <a:bodyPr/>
          <a:lstStyle/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Generic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Open Access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Psycho-educational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Continuity statements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Usually 1 hour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Use feasible assessment and chart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Announce in Exam Room Posters</a:t>
            </a:r>
          </a:p>
        </p:txBody>
      </p:sp>
    </p:spTree>
    <p:extLst>
      <p:ext uri="{BB962C8B-B14F-4D97-AF65-F5344CB8AC3E}">
        <p14:creationId xmlns:p14="http://schemas.microsoft.com/office/powerpoint/2010/main" val="17943679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61672" cy="86618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Groups 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839515"/>
            <a:ext cx="6978253" cy="4500563"/>
          </a:xfrm>
        </p:spPr>
        <p:txBody>
          <a:bodyPr/>
          <a:lstStyle/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Monthly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On-going management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On-going skill training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Measurement of outcomes over time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Often related to pathway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May be drop-in or required</a:t>
            </a:r>
          </a:p>
          <a:p>
            <a:pPr marL="663456" indent="-457200">
              <a:lnSpc>
                <a:spcPct val="80000"/>
              </a:lnSpc>
              <a:defRPr/>
            </a:pPr>
            <a:r>
              <a:rPr lang="en-US" dirty="0"/>
              <a:t>May be lead by BHC / BA alone or co-led with PC Team members</a:t>
            </a:r>
          </a:p>
        </p:txBody>
      </p:sp>
    </p:spTree>
    <p:extLst>
      <p:ext uri="{BB962C8B-B14F-4D97-AF65-F5344CB8AC3E}">
        <p14:creationId xmlns:p14="http://schemas.microsoft.com/office/powerpoint/2010/main" val="28470964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661672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400" dirty="0"/>
              <a:t>Interventions: Depression</a:t>
            </a:r>
            <a:r>
              <a:rPr lang="en-US" dirty="0"/>
              <a:t>/</a:t>
            </a:r>
            <a:r>
              <a:rPr lang="en-US" sz="3400" dirty="0"/>
              <a:t>Anxiety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6117"/>
            <a:ext cx="8382000" cy="61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0366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PCBH Pathway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82000" cy="4572000"/>
          </a:xfrm>
        </p:spPr>
        <p:txBody>
          <a:bodyPr>
            <a:normAutofit/>
          </a:bodyPr>
          <a:lstStyle/>
          <a:p>
            <a:pPr>
              <a:buClr>
                <a:srgbClr val="0079C2"/>
              </a:buClr>
            </a:pPr>
            <a:r>
              <a:rPr lang="en-US" b="1" dirty="0">
                <a:solidFill>
                  <a:schemeClr val="tx2"/>
                </a:solidFill>
              </a:rPr>
              <a:t>Targets a patient population </a:t>
            </a:r>
            <a:r>
              <a:rPr lang="en-US" dirty="0"/>
              <a:t>that has high impact (by numbers or by way of presentation)</a:t>
            </a:r>
          </a:p>
          <a:p>
            <a:pPr>
              <a:buClr>
                <a:srgbClr val="0079C2"/>
              </a:buClr>
            </a:pPr>
            <a:r>
              <a:rPr lang="en-US" b="1" dirty="0">
                <a:solidFill>
                  <a:srgbClr val="1F497D"/>
                </a:solidFill>
              </a:rPr>
              <a:t>Applies the evidence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/>
              <a:t>for the care of the targeted population</a:t>
            </a:r>
          </a:p>
          <a:p>
            <a:r>
              <a:rPr lang="en-US" dirty="0"/>
              <a:t>Respectful of </a:t>
            </a:r>
            <a:r>
              <a:rPr lang="en-US" b="1" dirty="0">
                <a:solidFill>
                  <a:srgbClr val="1F497D"/>
                </a:solidFill>
              </a:rPr>
              <a:t>local resources</a:t>
            </a:r>
          </a:p>
          <a:p>
            <a:r>
              <a:rPr lang="en-US" dirty="0"/>
              <a:t>Seeks to </a:t>
            </a:r>
            <a:r>
              <a:rPr lang="en-US" b="1" dirty="0">
                <a:solidFill>
                  <a:srgbClr val="1F497D"/>
                </a:solidFill>
              </a:rPr>
              <a:t>improve efficiencies</a:t>
            </a:r>
          </a:p>
          <a:p>
            <a:r>
              <a:rPr lang="en-US" dirty="0"/>
              <a:t>Measurement of </a:t>
            </a:r>
            <a:r>
              <a:rPr lang="en-US" b="1" dirty="0">
                <a:solidFill>
                  <a:srgbClr val="1F497D"/>
                </a:solidFill>
              </a:rPr>
              <a:t>outcomes</a:t>
            </a:r>
            <a:r>
              <a:rPr lang="en-US" dirty="0"/>
              <a:t> planned</a:t>
            </a:r>
            <a:endParaRPr lang="en-US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830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1143000"/>
          </a:xfrm>
        </p:spPr>
        <p:txBody>
          <a:bodyPr>
            <a:noAutofit/>
          </a:bodyPr>
          <a:lstStyle/>
          <a:p>
            <a:r>
              <a:rPr lang="en-US" dirty="0"/>
              <a:t>PCBH Pathway Services May Include…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Screening Processes</a:t>
            </a:r>
          </a:p>
          <a:p>
            <a:pPr lvl="1"/>
            <a:r>
              <a:rPr lang="en-US" dirty="0"/>
              <a:t>Neurodevelopmental screening at 18- and 24-month well-child visits and exam room posters </a:t>
            </a:r>
          </a:p>
          <a:p>
            <a:r>
              <a:rPr lang="en-US" dirty="0"/>
              <a:t>One-on-One Interventions</a:t>
            </a:r>
          </a:p>
          <a:p>
            <a:pPr lvl="1"/>
            <a:r>
              <a:rPr lang="en-US" dirty="0"/>
              <a:t>BHC consult at any 2-year old well-child where child is overweight</a:t>
            </a:r>
          </a:p>
          <a:p>
            <a:r>
              <a:rPr lang="en-US" dirty="0"/>
              <a:t>Classes or workshops . . . Or ultra-brief checks</a:t>
            </a:r>
          </a:p>
          <a:p>
            <a:pPr lvl="1"/>
            <a:r>
              <a:rPr lang="en-US" dirty="0"/>
              <a:t>Sleep hygiene, smoking cessation</a:t>
            </a:r>
          </a:p>
          <a:p>
            <a:pPr lvl="1"/>
            <a:r>
              <a:rPr lang="en-US" dirty="0"/>
              <a:t>Visit check-in screen: Do You Want to Make A Lifestyle Change?</a:t>
            </a:r>
          </a:p>
        </p:txBody>
      </p:sp>
    </p:spTree>
    <p:extLst>
      <p:ext uri="{BB962C8B-B14F-4D97-AF65-F5344CB8AC3E}">
        <p14:creationId xmlns:p14="http://schemas.microsoft.com/office/powerpoint/2010/main" val="24469713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/>
              <a:t>PCBH Pathway Services May Include…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257800" cy="4648200"/>
          </a:xfrm>
        </p:spPr>
        <p:txBody>
          <a:bodyPr>
            <a:normAutofit/>
          </a:bodyPr>
          <a:lstStyle/>
          <a:p>
            <a:r>
              <a:rPr lang="en-US" sz="3900" dirty="0"/>
              <a:t>Group medical visits</a:t>
            </a:r>
          </a:p>
          <a:p>
            <a:pPr lvl="1"/>
            <a:r>
              <a:rPr lang="en-US" sz="3500" dirty="0"/>
              <a:t>Chronic pain </a:t>
            </a:r>
          </a:p>
          <a:p>
            <a:pPr lvl="1"/>
            <a:r>
              <a:rPr lang="en-US" sz="3500" dirty="0"/>
              <a:t>Unstable diabetes</a:t>
            </a:r>
          </a:p>
          <a:p>
            <a:pPr lvl="1"/>
            <a:r>
              <a:rPr lang="en-US" sz="3500" dirty="0"/>
              <a:t>Weight control</a:t>
            </a:r>
            <a:endParaRPr lang="en-US" sz="3100" dirty="0"/>
          </a:p>
          <a:p>
            <a:endParaRPr lang="en-US" sz="2800" dirty="0"/>
          </a:p>
        </p:txBody>
      </p:sp>
      <p:pic>
        <p:nvPicPr>
          <p:cNvPr id="5" name="Picture 4" descr="SAM_0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38400"/>
            <a:ext cx="2994770" cy="1981200"/>
          </a:xfrm>
          <a:prstGeom prst="rect">
            <a:avLst/>
          </a:prstGeom>
          <a:ln w="38100">
            <a:solidFill>
              <a:srgbClr val="B4CD95"/>
            </a:solidFill>
          </a:ln>
        </p:spPr>
      </p:pic>
    </p:spTree>
    <p:extLst>
      <p:ext uri="{BB962C8B-B14F-4D97-AF65-F5344CB8AC3E}">
        <p14:creationId xmlns:p14="http://schemas.microsoft.com/office/powerpoint/2010/main" val="28677052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 for your precious time!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Please complete a session evaluation.</a:t>
            </a:r>
          </a:p>
        </p:txBody>
      </p:sp>
    </p:spTree>
    <p:extLst>
      <p:ext uri="{BB962C8B-B14F-4D97-AF65-F5344CB8AC3E}">
        <p14:creationId xmlns:p14="http://schemas.microsoft.com/office/powerpoint/2010/main" val="115596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Why </a:t>
            </a:r>
            <a:r>
              <a:rPr lang="en-US" dirty="0"/>
              <a:t>PCBH?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care providers can’t do it alone</a:t>
            </a:r>
          </a:p>
          <a:p>
            <a:pPr marL="857250" lvl="1" indent="-457200"/>
            <a:r>
              <a:rPr lang="en-US" dirty="0"/>
              <a:t>15-20 minutes per visit</a:t>
            </a:r>
          </a:p>
          <a:p>
            <a:pPr marL="857250" lvl="1" indent="-457200"/>
            <a:r>
              <a:rPr lang="en-US" dirty="0"/>
              <a:t>3 complaints on average/visit</a:t>
            </a:r>
          </a:p>
          <a:p>
            <a:pPr marL="857250" lvl="1" indent="-457200"/>
            <a:r>
              <a:rPr lang="en-US" dirty="0"/>
              <a:t>Insufficient training in behavioral interventions</a:t>
            </a:r>
          </a:p>
          <a:p>
            <a:pPr marL="857250" lvl="1" indent="-457200"/>
            <a:r>
              <a:rPr lang="en-US" dirty="0"/>
              <a:t>Over 3 dozen urgent but unpaid tasks everyday</a:t>
            </a:r>
          </a:p>
          <a:p>
            <a:pPr marL="857250" lvl="1" indent="-457200"/>
            <a:r>
              <a:rPr lang="en-US" dirty="0"/>
              <a:t>52,000 new PCPs needed to meet new demand from the ACA</a:t>
            </a:r>
          </a:p>
          <a:p>
            <a:pPr marL="857250" lvl="1" indent="-457200"/>
            <a:r>
              <a:rPr lang="en-US" dirty="0"/>
              <a:t>Overworked, underpaid—stressed!</a:t>
            </a:r>
          </a:p>
        </p:txBody>
      </p:sp>
    </p:spTree>
    <p:extLst>
      <p:ext uri="{BB962C8B-B14F-4D97-AF65-F5344CB8AC3E}">
        <p14:creationId xmlns:p14="http://schemas.microsoft.com/office/powerpoint/2010/main" val="294497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Step 1: Appreciate the PC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Characteristics of primary care:</a:t>
            </a:r>
          </a:p>
          <a:p>
            <a:pPr lvl="1"/>
            <a:r>
              <a:rPr lang="en-US" dirty="0"/>
              <a:t>Integrated care</a:t>
            </a:r>
          </a:p>
          <a:p>
            <a:pPr lvl="1"/>
            <a:r>
              <a:rPr lang="en-US" dirty="0"/>
              <a:t>Accessible</a:t>
            </a:r>
          </a:p>
          <a:p>
            <a:pPr lvl="1"/>
            <a:r>
              <a:rPr lang="en-US" dirty="0"/>
              <a:t>Addresses a large majority of personal health needs</a:t>
            </a:r>
          </a:p>
          <a:p>
            <a:pPr lvl="1"/>
            <a:r>
              <a:rPr lang="en-US" dirty="0"/>
              <a:t>Continuous care across the life span</a:t>
            </a:r>
          </a:p>
          <a:p>
            <a:pPr lvl="1"/>
            <a:r>
              <a:rPr lang="en-US" dirty="0"/>
              <a:t>Practiced in the context of family and community</a:t>
            </a:r>
          </a:p>
          <a:p>
            <a:r>
              <a:rPr lang="en-US" dirty="0"/>
              <a:t>Benefits of well designed primary care:</a:t>
            </a:r>
          </a:p>
          <a:p>
            <a:pPr lvl="1"/>
            <a:r>
              <a:rPr lang="en-US" dirty="0"/>
              <a:t>Better health outcomes</a:t>
            </a:r>
          </a:p>
          <a:p>
            <a:pPr lvl="1"/>
            <a:r>
              <a:rPr lang="en-US" dirty="0"/>
              <a:t>More equitable distribution of care</a:t>
            </a:r>
          </a:p>
          <a:p>
            <a:pPr lvl="1"/>
            <a:r>
              <a:rPr lang="en-US" dirty="0"/>
              <a:t>Lower health care spending</a:t>
            </a:r>
          </a:p>
        </p:txBody>
      </p:sp>
    </p:spTree>
    <p:extLst>
      <p:ext uri="{BB962C8B-B14F-4D97-AF65-F5344CB8AC3E}">
        <p14:creationId xmlns:p14="http://schemas.microsoft.com/office/powerpoint/2010/main" val="77969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of PCBH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676400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To </a:t>
            </a:r>
            <a:r>
              <a:rPr lang="en-US" sz="4000" u="sng" dirty="0">
                <a:solidFill>
                  <a:schemeClr val="accent1"/>
                </a:solidFill>
              </a:rPr>
              <a:t>improve</a:t>
            </a:r>
            <a:r>
              <a:rPr lang="en-US" sz="4000" dirty="0">
                <a:solidFill>
                  <a:schemeClr val="accent1"/>
                </a:solidFill>
              </a:rPr>
              <a:t> and </a:t>
            </a:r>
            <a:r>
              <a:rPr lang="en-US" sz="4000" u="sng" dirty="0">
                <a:solidFill>
                  <a:schemeClr val="accent1"/>
                </a:solidFill>
              </a:rPr>
              <a:t>promote</a:t>
            </a:r>
          </a:p>
          <a:p>
            <a:pPr algn="ctr"/>
            <a:r>
              <a:rPr lang="en-US" sz="4000" u="sng" dirty="0">
                <a:solidFill>
                  <a:schemeClr val="accent1"/>
                </a:solidFill>
              </a:rPr>
              <a:t>overall</a:t>
            </a:r>
            <a:r>
              <a:rPr lang="en-US" sz="4000" dirty="0">
                <a:solidFill>
                  <a:schemeClr val="accent1"/>
                </a:solidFill>
              </a:rPr>
              <a:t> health within the </a:t>
            </a:r>
          </a:p>
          <a:p>
            <a:pPr algn="ctr"/>
            <a:r>
              <a:rPr lang="en-US" sz="4000" u="sng" dirty="0">
                <a:solidFill>
                  <a:schemeClr val="accent1"/>
                </a:solidFill>
              </a:rPr>
              <a:t>general</a:t>
            </a:r>
            <a:r>
              <a:rPr lang="en-US" sz="4000" dirty="0">
                <a:solidFill>
                  <a:schemeClr val="accent1"/>
                </a:solidFill>
              </a:rPr>
              <a:t> population</a:t>
            </a:r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43100"/>
            <a:ext cx="3352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6331"/>
      </p:ext>
    </p:extLst>
  </p:cSld>
  <p:clrMapOvr>
    <a:masterClrMapping/>
  </p:clrMapOvr>
</p:sld>
</file>

<file path=ppt/theme/theme1.xml><?xml version="1.0" encoding="utf-8"?>
<a:theme xmlns:a="http://schemas.openxmlformats.org/drawingml/2006/main" name="PCPCI-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13249</TotalTime>
  <Words>4194</Words>
  <Application>Microsoft Macintosh PowerPoint</Application>
  <PresentationFormat>On-screen Show (4:3)</PresentationFormat>
  <Paragraphs>566</Paragraphs>
  <Slides>68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ＭＳ Ｐゴシック</vt:lpstr>
      <vt:lpstr>ＭＳ Ｐゴシック</vt:lpstr>
      <vt:lpstr>ヒラギノ角ゴ ProN W6</vt:lpstr>
      <vt:lpstr>Arial</vt:lpstr>
      <vt:lpstr>Bradley Hand ITC TT-Bold</vt:lpstr>
      <vt:lpstr>Calibri</vt:lpstr>
      <vt:lpstr>Helvetica</vt:lpstr>
      <vt:lpstr>Lucida Grande</vt:lpstr>
      <vt:lpstr>Times New Roman</vt:lpstr>
      <vt:lpstr>Wingdings</vt:lpstr>
      <vt:lpstr>PCPCI-PowerPointTemplate</vt:lpstr>
      <vt:lpstr>PowerPoint Presentation</vt:lpstr>
      <vt:lpstr>Objectives</vt:lpstr>
      <vt:lpstr>Why PCBH? </vt:lpstr>
      <vt:lpstr>Why Don’t People See A Therapist?</vt:lpstr>
      <vt:lpstr>Why PCBH?</vt:lpstr>
      <vt:lpstr>Why PCBH?</vt:lpstr>
      <vt:lpstr>Why PCBH?</vt:lpstr>
      <vt:lpstr>Step 1: Appreciate the PC Mission</vt:lpstr>
      <vt:lpstr>The Goal of PCBH</vt:lpstr>
      <vt:lpstr>Step 2: Build a Model That “Maps”</vt:lpstr>
      <vt:lpstr>Integration Models Differ in How Well They Do This</vt:lpstr>
      <vt:lpstr>Core Characteristics of PCBH Approach</vt:lpstr>
      <vt:lpstr>Ways to Connect Patients with PCBH Staff</vt:lpstr>
      <vt:lpstr>   PCBH Service Array</vt:lpstr>
      <vt:lpstr>Sample Clinic Day: What to Look For </vt:lpstr>
      <vt:lpstr>The Behavioral Health Consultant (BHC)</vt:lpstr>
      <vt:lpstr> Evidence For Brief Interventions</vt:lpstr>
      <vt:lpstr>Some Interesting Facts About Change</vt:lpstr>
      <vt:lpstr>Clinical Outcomes</vt:lpstr>
      <vt:lpstr>Symptom Reduction</vt:lpstr>
      <vt:lpstr>Decreased Psychological Distress</vt:lpstr>
      <vt:lpstr>Therapeutic Alliance</vt:lpstr>
      <vt:lpstr>Long Term Clinical Benefits</vt:lpstr>
      <vt:lpstr>Insomnia</vt:lpstr>
      <vt:lpstr>Detection of Suicidality</vt:lpstr>
      <vt:lpstr>Impact on Suicidality</vt:lpstr>
      <vt:lpstr>Impact on PTSD Symptoms</vt:lpstr>
      <vt:lpstr>PCBH Evidence: Depression</vt:lpstr>
      <vt:lpstr>Complex Patients</vt:lpstr>
      <vt:lpstr> Getting Started</vt:lpstr>
      <vt:lpstr>Consultant Vs. Therapist</vt:lpstr>
      <vt:lpstr>Orient Your New Colleagues (PCPs, RNs, Medical Assistants, Front Desk)</vt:lpstr>
      <vt:lpstr>BHC Practice Habits Based on Evidence</vt:lpstr>
      <vt:lpstr>Basic BHC Behaviors</vt:lpstr>
      <vt:lpstr> Clinical Practice Competencies</vt:lpstr>
      <vt:lpstr>Starting Assumptions</vt:lpstr>
      <vt:lpstr>Starting Assumptions</vt:lpstr>
      <vt:lpstr>PowerPoint Presentation</vt:lpstr>
      <vt:lpstr>Clinical Skills: Initial Visit</vt:lpstr>
      <vt:lpstr> The Most Important Two Minutes is the First Two:  Hi! I am Mary Virginia </vt:lpstr>
      <vt:lpstr>The Most Important Two Minutes: Cont.</vt:lpstr>
      <vt:lpstr>The Love, Work, Play &amp; Health Questions</vt:lpstr>
      <vt:lpstr>The Three T &amp; Workability Questions</vt:lpstr>
      <vt:lpstr>Problem Summary</vt:lpstr>
      <vt:lpstr>  In Session Rating Scales</vt:lpstr>
      <vt:lpstr>Behavior Change Basics</vt:lpstr>
      <vt:lpstr>Behavior Change Plan</vt:lpstr>
      <vt:lpstr>PowerPoint Presentation</vt:lpstr>
      <vt:lpstr>Interventions: General</vt:lpstr>
      <vt:lpstr>Interventions for Common Problems</vt:lpstr>
      <vt:lpstr>Interventions: Depression </vt:lpstr>
      <vt:lpstr>Interventions: Anxiety </vt:lpstr>
      <vt:lpstr>Interventions: Sleep</vt:lpstr>
      <vt:lpstr>Interventions:  Chronic Disease / Lifestyle </vt:lpstr>
      <vt:lpstr>Interventions: Relationship Problems</vt:lpstr>
      <vt:lpstr>Practice Management Skills</vt:lpstr>
      <vt:lpstr>Schedule Template</vt:lpstr>
      <vt:lpstr>Curbside Consults</vt:lpstr>
      <vt:lpstr>Charting</vt:lpstr>
      <vt:lpstr>Clinical Skills: Follow-up</vt:lpstr>
      <vt:lpstr>Follow-Up Appointments</vt:lpstr>
      <vt:lpstr>Classes </vt:lpstr>
      <vt:lpstr>Groups </vt:lpstr>
      <vt:lpstr>Interventions: Depression/Anxiety</vt:lpstr>
      <vt:lpstr>PCBH Pathway Services</vt:lpstr>
      <vt:lpstr>PCBH Pathway Services May Include…</vt:lpstr>
      <vt:lpstr>PCBH Pathway Services May Include…</vt:lpstr>
      <vt:lpstr>Questions, Evaluations</vt:lpstr>
    </vt:vector>
  </TitlesOfParts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Elliot</dc:creator>
  <cp:lastModifiedBy>Justin Kerr</cp:lastModifiedBy>
  <cp:revision>209</cp:revision>
  <dcterms:created xsi:type="dcterms:W3CDTF">2013-10-03T19:36:31Z</dcterms:created>
  <dcterms:modified xsi:type="dcterms:W3CDTF">2018-07-04T10:31:16Z</dcterms:modified>
</cp:coreProperties>
</file>